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4"/>
  </p:sldMasterIdLst>
  <p:notesMasterIdLst>
    <p:notesMasterId r:id="rId25"/>
  </p:notesMasterIdLst>
  <p:handoutMasterIdLst>
    <p:handoutMasterId r:id="rId26"/>
  </p:handoutMasterIdLst>
  <p:sldIdLst>
    <p:sldId id="268" r:id="rId5"/>
    <p:sldId id="270" r:id="rId6"/>
    <p:sldId id="271" r:id="rId7"/>
    <p:sldId id="273" r:id="rId8"/>
    <p:sldId id="272" r:id="rId9"/>
    <p:sldId id="274" r:id="rId10"/>
    <p:sldId id="275" r:id="rId11"/>
    <p:sldId id="276" r:id="rId12"/>
    <p:sldId id="277" r:id="rId13"/>
    <p:sldId id="278" r:id="rId14"/>
    <p:sldId id="279" r:id="rId15"/>
    <p:sldId id="280" r:id="rId16"/>
    <p:sldId id="281" r:id="rId17"/>
    <p:sldId id="286" r:id="rId18"/>
    <p:sldId id="282" r:id="rId19"/>
    <p:sldId id="283" r:id="rId20"/>
    <p:sldId id="284" r:id="rId21"/>
    <p:sldId id="287" r:id="rId22"/>
    <p:sldId id="285" r:id="rId23"/>
    <p:sldId id="267" r:id="rId24"/>
  </p:sldIdLst>
  <p:sldSz cx="12192000" cy="6858000"/>
  <p:notesSz cx="6662738" cy="9926638"/>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80"/>
  </p:normalViewPr>
  <p:slideViewPr>
    <p:cSldViewPr snapToGrid="0" snapToObjects="1">
      <p:cViewPr varScale="1">
        <p:scale>
          <a:sx n="73" d="100"/>
          <a:sy n="73" d="100"/>
        </p:scale>
        <p:origin x="618" y="72"/>
      </p:cViewPr>
      <p:guideLst/>
    </p:cSldViewPr>
  </p:slideViewPr>
  <p:notesTextViewPr>
    <p:cViewPr>
      <p:scale>
        <a:sx n="1" d="1"/>
        <a:sy n="1" d="1"/>
      </p:scale>
      <p:origin x="0" y="0"/>
    </p:cViewPr>
  </p:notesTextViewPr>
  <p:notesViewPr>
    <p:cSldViewPr snapToGrid="0" snapToObjects="1">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Hall" userId="32eaeb40ca47f9ce" providerId="LiveId" clId="{762636F1-26C5-488F-B232-897D8E8F42F4}"/>
    <pc:docChg chg="undo custSel addSld modSld">
      <pc:chgData name="Robin Hall" userId="32eaeb40ca47f9ce" providerId="LiveId" clId="{762636F1-26C5-488F-B232-897D8E8F42F4}" dt="2024-02-13T12:43:26.646" v="1728" actId="1076"/>
      <pc:docMkLst>
        <pc:docMk/>
      </pc:docMkLst>
      <pc:sldChg chg="modSp mod">
        <pc:chgData name="Robin Hall" userId="32eaeb40ca47f9ce" providerId="LiveId" clId="{762636F1-26C5-488F-B232-897D8E8F42F4}" dt="2024-02-13T12:27:29.487" v="618" actId="6549"/>
        <pc:sldMkLst>
          <pc:docMk/>
          <pc:sldMk cId="4063739934" sldId="267"/>
        </pc:sldMkLst>
        <pc:spChg chg="mod">
          <ac:chgData name="Robin Hall" userId="32eaeb40ca47f9ce" providerId="LiveId" clId="{762636F1-26C5-488F-B232-897D8E8F42F4}" dt="2024-02-13T12:27:29.487" v="618" actId="6549"/>
          <ac:spMkLst>
            <pc:docMk/>
            <pc:sldMk cId="4063739934" sldId="267"/>
            <ac:spMk id="3" creationId="{96D75439-C766-134A-A0D0-BE002D8B0AAD}"/>
          </ac:spMkLst>
        </pc:spChg>
      </pc:sldChg>
      <pc:sldChg chg="addSp delSp modSp mod">
        <pc:chgData name="Robin Hall" userId="32eaeb40ca47f9ce" providerId="LiveId" clId="{762636F1-26C5-488F-B232-897D8E8F42F4}" dt="2024-02-13T11:22:10.870" v="64" actId="1076"/>
        <pc:sldMkLst>
          <pc:docMk/>
          <pc:sldMk cId="2633635238" sldId="282"/>
        </pc:sldMkLst>
        <pc:spChg chg="mod">
          <ac:chgData name="Robin Hall" userId="32eaeb40ca47f9ce" providerId="LiveId" clId="{762636F1-26C5-488F-B232-897D8E8F42F4}" dt="2024-02-13T11:19:15.832" v="34" actId="20577"/>
          <ac:spMkLst>
            <pc:docMk/>
            <pc:sldMk cId="2633635238" sldId="282"/>
            <ac:spMk id="3" creationId="{772E1799-0294-AB25-F6DC-BBACAE7A7317}"/>
          </ac:spMkLst>
        </pc:spChg>
        <pc:spChg chg="add del">
          <ac:chgData name="Robin Hall" userId="32eaeb40ca47f9ce" providerId="LiveId" clId="{762636F1-26C5-488F-B232-897D8E8F42F4}" dt="2024-02-13T11:17:57.756" v="7" actId="22"/>
          <ac:spMkLst>
            <pc:docMk/>
            <pc:sldMk cId="2633635238" sldId="282"/>
            <ac:spMk id="8" creationId="{88B72E06-3905-F64F-1526-7760040FFA36}"/>
          </ac:spMkLst>
        </pc:spChg>
        <pc:spChg chg="mod">
          <ac:chgData name="Robin Hall" userId="32eaeb40ca47f9ce" providerId="LiveId" clId="{762636F1-26C5-488F-B232-897D8E8F42F4}" dt="2024-02-13T11:18:47.192" v="17" actId="115"/>
          <ac:spMkLst>
            <pc:docMk/>
            <pc:sldMk cId="2633635238" sldId="282"/>
            <ac:spMk id="10" creationId="{C3599989-29E0-E70F-4361-3CC821A2B31C}"/>
          </ac:spMkLst>
        </pc:spChg>
        <pc:spChg chg="add mod">
          <ac:chgData name="Robin Hall" userId="32eaeb40ca47f9ce" providerId="LiveId" clId="{762636F1-26C5-488F-B232-897D8E8F42F4}" dt="2024-02-13T11:22:10.870" v="64" actId="1076"/>
          <ac:spMkLst>
            <pc:docMk/>
            <pc:sldMk cId="2633635238" sldId="282"/>
            <ac:spMk id="13" creationId="{6772A861-0649-8D3C-874B-2E9B45885355}"/>
          </ac:spMkLst>
        </pc:spChg>
        <pc:grpChg chg="del mod">
          <ac:chgData name="Robin Hall" userId="32eaeb40ca47f9ce" providerId="LiveId" clId="{762636F1-26C5-488F-B232-897D8E8F42F4}" dt="2024-02-13T11:19:43.888" v="38" actId="21"/>
          <ac:grpSpMkLst>
            <pc:docMk/>
            <pc:sldMk cId="2633635238" sldId="282"/>
            <ac:grpSpMk id="4" creationId="{F63C99E7-6B44-D82C-0F87-936995B1EAD3}"/>
          </ac:grpSpMkLst>
        </pc:grpChg>
        <pc:picChg chg="add mod">
          <ac:chgData name="Robin Hall" userId="32eaeb40ca47f9ce" providerId="LiveId" clId="{762636F1-26C5-488F-B232-897D8E8F42F4}" dt="2024-02-13T11:19:48.325" v="39" actId="1076"/>
          <ac:picMkLst>
            <pc:docMk/>
            <pc:sldMk cId="2633635238" sldId="282"/>
            <ac:picMk id="11" creationId="{C60C45E6-84B7-7AF4-56B8-07EC51CEB4C5}"/>
          </ac:picMkLst>
        </pc:picChg>
      </pc:sldChg>
      <pc:sldChg chg="addSp delSp modSp new mod">
        <pc:chgData name="Robin Hall" userId="32eaeb40ca47f9ce" providerId="LiveId" clId="{762636F1-26C5-488F-B232-897D8E8F42F4}" dt="2024-02-13T11:26:13.409" v="81" actId="1076"/>
        <pc:sldMkLst>
          <pc:docMk/>
          <pc:sldMk cId="3606920241" sldId="283"/>
        </pc:sldMkLst>
        <pc:spChg chg="add mod">
          <ac:chgData name="Robin Hall" userId="32eaeb40ca47f9ce" providerId="LiveId" clId="{762636F1-26C5-488F-B232-897D8E8F42F4}" dt="2024-02-13T11:25:10.539" v="76" actId="313"/>
          <ac:spMkLst>
            <pc:docMk/>
            <pc:sldMk cId="3606920241" sldId="283"/>
            <ac:spMk id="3" creationId="{BDE630CB-5CB4-D19A-28E2-A7D67A517855}"/>
          </ac:spMkLst>
        </pc:spChg>
        <pc:grpChg chg="add del mod">
          <ac:chgData name="Robin Hall" userId="32eaeb40ca47f9ce" providerId="LiveId" clId="{762636F1-26C5-488F-B232-897D8E8F42F4}" dt="2024-02-13T11:23:33.250" v="72" actId="21"/>
          <ac:grpSpMkLst>
            <pc:docMk/>
            <pc:sldMk cId="3606920241" sldId="283"/>
            <ac:grpSpMk id="6" creationId="{382C4370-2D06-B28D-D4A4-4C92DC2AEC9F}"/>
          </ac:grpSpMkLst>
        </pc:grpChg>
        <pc:picChg chg="add del mod modCrop">
          <ac:chgData name="Robin Hall" userId="32eaeb40ca47f9ce" providerId="LiveId" clId="{762636F1-26C5-488F-B232-897D8E8F42F4}" dt="2024-02-13T11:26:11.423" v="80" actId="21"/>
          <ac:picMkLst>
            <pc:docMk/>
            <pc:sldMk cId="3606920241" sldId="283"/>
            <ac:picMk id="5" creationId="{83C9DE06-E138-460F-12FF-03FAFAAAA599}"/>
          </ac:picMkLst>
        </pc:picChg>
        <pc:picChg chg="add mod">
          <ac:chgData name="Robin Hall" userId="32eaeb40ca47f9ce" providerId="LiveId" clId="{762636F1-26C5-488F-B232-897D8E8F42F4}" dt="2024-02-13T11:23:30.422" v="71"/>
          <ac:picMkLst>
            <pc:docMk/>
            <pc:sldMk cId="3606920241" sldId="283"/>
            <ac:picMk id="7" creationId="{3895FC32-381E-8D96-B66A-D87484717329}"/>
          </ac:picMkLst>
        </pc:picChg>
        <pc:picChg chg="add mod">
          <ac:chgData name="Robin Hall" userId="32eaeb40ca47f9ce" providerId="LiveId" clId="{762636F1-26C5-488F-B232-897D8E8F42F4}" dt="2024-02-13T11:23:30.422" v="71"/>
          <ac:picMkLst>
            <pc:docMk/>
            <pc:sldMk cId="3606920241" sldId="283"/>
            <ac:picMk id="8" creationId="{F62266D4-1A93-CA64-A47D-943F4F58FBCD}"/>
          </ac:picMkLst>
        </pc:picChg>
        <pc:picChg chg="add mod">
          <ac:chgData name="Robin Hall" userId="32eaeb40ca47f9ce" providerId="LiveId" clId="{762636F1-26C5-488F-B232-897D8E8F42F4}" dt="2024-02-13T11:23:25.861" v="69"/>
          <ac:picMkLst>
            <pc:docMk/>
            <pc:sldMk cId="3606920241" sldId="283"/>
            <ac:picMk id="9" creationId="{2A8D8E76-D387-7A76-8350-B8FAE96E4C76}"/>
          </ac:picMkLst>
        </pc:picChg>
        <pc:picChg chg="add mod">
          <ac:chgData name="Robin Hall" userId="32eaeb40ca47f9ce" providerId="LiveId" clId="{762636F1-26C5-488F-B232-897D8E8F42F4}" dt="2024-02-13T11:25:06.974" v="75" actId="1076"/>
          <ac:picMkLst>
            <pc:docMk/>
            <pc:sldMk cId="3606920241" sldId="283"/>
            <ac:picMk id="10" creationId="{14FA3891-9847-1175-DCB5-46D711492D1F}"/>
          </ac:picMkLst>
        </pc:picChg>
        <pc:picChg chg="add mod">
          <ac:chgData name="Robin Hall" userId="32eaeb40ca47f9ce" providerId="LiveId" clId="{762636F1-26C5-488F-B232-897D8E8F42F4}" dt="2024-02-13T11:25:27.264" v="78" actId="1076"/>
          <ac:picMkLst>
            <pc:docMk/>
            <pc:sldMk cId="3606920241" sldId="283"/>
            <ac:picMk id="11" creationId="{4F26A87E-73FE-E84E-29BE-12AA0F948C3C}"/>
          </ac:picMkLst>
        </pc:picChg>
        <pc:picChg chg="add mod">
          <ac:chgData name="Robin Hall" userId="32eaeb40ca47f9ce" providerId="LiveId" clId="{762636F1-26C5-488F-B232-897D8E8F42F4}" dt="2024-02-13T11:26:13.409" v="81" actId="1076"/>
          <ac:picMkLst>
            <pc:docMk/>
            <pc:sldMk cId="3606920241" sldId="283"/>
            <ac:picMk id="13" creationId="{61A699C5-EF30-FE99-C292-9F76D8E23693}"/>
          </ac:picMkLst>
        </pc:picChg>
      </pc:sldChg>
      <pc:sldChg chg="addSp delSp modSp new mod chgLayout">
        <pc:chgData name="Robin Hall" userId="32eaeb40ca47f9ce" providerId="LiveId" clId="{762636F1-26C5-488F-B232-897D8E8F42F4}" dt="2024-02-13T11:33:51.426" v="574" actId="700"/>
        <pc:sldMkLst>
          <pc:docMk/>
          <pc:sldMk cId="2376267923" sldId="284"/>
        </pc:sldMkLst>
        <pc:spChg chg="add mod">
          <ac:chgData name="Robin Hall" userId="32eaeb40ca47f9ce" providerId="LiveId" clId="{762636F1-26C5-488F-B232-897D8E8F42F4}" dt="2024-02-13T11:33:23.499" v="573" actId="313"/>
          <ac:spMkLst>
            <pc:docMk/>
            <pc:sldMk cId="2376267923" sldId="284"/>
            <ac:spMk id="3" creationId="{83974A60-0FAA-2203-519B-A05C73ACA5E0}"/>
          </ac:spMkLst>
        </pc:spChg>
        <pc:picChg chg="add mod">
          <ac:chgData name="Robin Hall" userId="32eaeb40ca47f9ce" providerId="LiveId" clId="{762636F1-26C5-488F-B232-897D8E8F42F4}" dt="2024-02-13T11:32:13.537" v="545" actId="1076"/>
          <ac:picMkLst>
            <pc:docMk/>
            <pc:sldMk cId="2376267923" sldId="284"/>
            <ac:picMk id="5" creationId="{95D9B8D8-9528-79B9-A28B-81A7644436F2}"/>
          </ac:picMkLst>
        </pc:picChg>
        <pc:picChg chg="add del mod">
          <ac:chgData name="Robin Hall" userId="32eaeb40ca47f9ce" providerId="LiveId" clId="{762636F1-26C5-488F-B232-897D8E8F42F4}" dt="2024-02-13T11:32:07.726" v="544" actId="21"/>
          <ac:picMkLst>
            <pc:docMk/>
            <pc:sldMk cId="2376267923" sldId="284"/>
            <ac:picMk id="6" creationId="{68C7A2B0-26E8-7A2C-C3C7-3C8734EAE992}"/>
          </ac:picMkLst>
        </pc:picChg>
      </pc:sldChg>
      <pc:sldChg chg="addSp modSp new mod">
        <pc:chgData name="Robin Hall" userId="32eaeb40ca47f9ce" providerId="LiveId" clId="{762636F1-26C5-488F-B232-897D8E8F42F4}" dt="2024-02-13T11:36:49.728" v="617" actId="207"/>
        <pc:sldMkLst>
          <pc:docMk/>
          <pc:sldMk cId="3090003543" sldId="285"/>
        </pc:sldMkLst>
        <pc:spChg chg="add mod">
          <ac:chgData name="Robin Hall" userId="32eaeb40ca47f9ce" providerId="LiveId" clId="{762636F1-26C5-488F-B232-897D8E8F42F4}" dt="2024-02-13T11:36:22.027" v="612" actId="1076"/>
          <ac:spMkLst>
            <pc:docMk/>
            <pc:sldMk cId="3090003543" sldId="285"/>
            <ac:spMk id="3" creationId="{F5BAD550-27D4-2EA7-7F45-EDD095F1185A}"/>
          </ac:spMkLst>
        </pc:spChg>
        <pc:spChg chg="add mod">
          <ac:chgData name="Robin Hall" userId="32eaeb40ca47f9ce" providerId="LiveId" clId="{762636F1-26C5-488F-B232-897D8E8F42F4}" dt="2024-02-13T11:34:40.125" v="585" actId="1076"/>
          <ac:spMkLst>
            <pc:docMk/>
            <pc:sldMk cId="3090003543" sldId="285"/>
            <ac:spMk id="4" creationId="{BE8CC32D-257A-4040-7FF4-1FF2E216674A}"/>
          </ac:spMkLst>
        </pc:spChg>
        <pc:spChg chg="add mod">
          <ac:chgData name="Robin Hall" userId="32eaeb40ca47f9ce" providerId="LiveId" clId="{762636F1-26C5-488F-B232-897D8E8F42F4}" dt="2024-02-13T11:36:13.122" v="611" actId="1076"/>
          <ac:spMkLst>
            <pc:docMk/>
            <pc:sldMk cId="3090003543" sldId="285"/>
            <ac:spMk id="5" creationId="{5F43BA6E-41B2-C098-8F0B-9EA931F1FBC8}"/>
          </ac:spMkLst>
        </pc:spChg>
        <pc:spChg chg="add mod">
          <ac:chgData name="Robin Hall" userId="32eaeb40ca47f9ce" providerId="LiveId" clId="{762636F1-26C5-488F-B232-897D8E8F42F4}" dt="2024-02-13T11:36:49.728" v="617" actId="207"/>
          <ac:spMkLst>
            <pc:docMk/>
            <pc:sldMk cId="3090003543" sldId="285"/>
            <ac:spMk id="7" creationId="{6042F8AA-FB47-86CA-7DB2-C8F6D743EB6E}"/>
          </ac:spMkLst>
        </pc:spChg>
        <pc:picChg chg="add mod">
          <ac:chgData name="Robin Hall" userId="32eaeb40ca47f9ce" providerId="LiveId" clId="{762636F1-26C5-488F-B232-897D8E8F42F4}" dt="2024-02-13T11:36:03.872" v="607" actId="1076"/>
          <ac:picMkLst>
            <pc:docMk/>
            <pc:sldMk cId="3090003543" sldId="285"/>
            <ac:picMk id="3073" creationId="{8A91BFA5-731E-E30C-2174-EA65FDDE5746}"/>
          </ac:picMkLst>
        </pc:picChg>
      </pc:sldChg>
      <pc:sldChg chg="addSp delSp modSp new mod">
        <pc:chgData name="Robin Hall" userId="32eaeb40ca47f9ce" providerId="LiveId" clId="{762636F1-26C5-488F-B232-897D8E8F42F4}" dt="2024-02-13T12:34:33.266" v="1035" actId="21"/>
        <pc:sldMkLst>
          <pc:docMk/>
          <pc:sldMk cId="4080815390" sldId="286"/>
        </pc:sldMkLst>
        <pc:spChg chg="add mod">
          <ac:chgData name="Robin Hall" userId="32eaeb40ca47f9ce" providerId="LiveId" clId="{762636F1-26C5-488F-B232-897D8E8F42F4}" dt="2024-02-13T12:34:00.815" v="1032" actId="20577"/>
          <ac:spMkLst>
            <pc:docMk/>
            <pc:sldMk cId="4080815390" sldId="286"/>
            <ac:spMk id="6" creationId="{B8485D04-8BCA-BBAF-4CE4-B5EF88CBC2DA}"/>
          </ac:spMkLst>
        </pc:spChg>
        <pc:picChg chg="add mod">
          <ac:chgData name="Robin Hall" userId="32eaeb40ca47f9ce" providerId="LiveId" clId="{762636F1-26C5-488F-B232-897D8E8F42F4}" dt="2024-02-13T12:28:58.345" v="621" actId="1076"/>
          <ac:picMkLst>
            <pc:docMk/>
            <pc:sldMk cId="4080815390" sldId="286"/>
            <ac:picMk id="3" creationId="{D5E02FB7-B9E3-73E8-C765-7266AFC1091E}"/>
          </ac:picMkLst>
        </pc:picChg>
        <pc:picChg chg="add del mod">
          <ac:chgData name="Robin Hall" userId="32eaeb40ca47f9ce" providerId="LiveId" clId="{762636F1-26C5-488F-B232-897D8E8F42F4}" dt="2024-02-13T12:34:04.705" v="1033" actId="21"/>
          <ac:picMkLst>
            <pc:docMk/>
            <pc:sldMk cId="4080815390" sldId="286"/>
            <ac:picMk id="4" creationId="{AA20CE9A-E48D-F47B-370F-61CB5A817C58}"/>
          </ac:picMkLst>
        </pc:picChg>
        <pc:picChg chg="add del mod">
          <ac:chgData name="Robin Hall" userId="32eaeb40ca47f9ce" providerId="LiveId" clId="{762636F1-26C5-488F-B232-897D8E8F42F4}" dt="2024-02-13T12:34:33.266" v="1035" actId="21"/>
          <ac:picMkLst>
            <pc:docMk/>
            <pc:sldMk cId="4080815390" sldId="286"/>
            <ac:picMk id="7" creationId="{17FF5546-100F-88D2-9E21-088DD5BE5549}"/>
          </ac:picMkLst>
        </pc:picChg>
      </pc:sldChg>
      <pc:sldChg chg="addSp delSp modSp new mod">
        <pc:chgData name="Robin Hall" userId="32eaeb40ca47f9ce" providerId="LiveId" clId="{762636F1-26C5-488F-B232-897D8E8F42F4}" dt="2024-02-13T12:43:26.646" v="1728" actId="1076"/>
        <pc:sldMkLst>
          <pc:docMk/>
          <pc:sldMk cId="1481094488" sldId="287"/>
        </pc:sldMkLst>
        <pc:spChg chg="add mod">
          <ac:chgData name="Robin Hall" userId="32eaeb40ca47f9ce" providerId="LiveId" clId="{762636F1-26C5-488F-B232-897D8E8F42F4}" dt="2024-02-13T12:37:43.367" v="1071" actId="122"/>
          <ac:spMkLst>
            <pc:docMk/>
            <pc:sldMk cId="1481094488" sldId="287"/>
            <ac:spMk id="4" creationId="{49BE9488-433F-875D-A34D-3A0B8320CF50}"/>
          </ac:spMkLst>
        </pc:spChg>
        <pc:spChg chg="add mod">
          <ac:chgData name="Robin Hall" userId="32eaeb40ca47f9ce" providerId="LiveId" clId="{762636F1-26C5-488F-B232-897D8E8F42F4}" dt="2024-02-13T12:42:32.902" v="1649" actId="1076"/>
          <ac:spMkLst>
            <pc:docMk/>
            <pc:sldMk cId="1481094488" sldId="287"/>
            <ac:spMk id="6" creationId="{4A6EC296-1D5C-3A52-D248-AEF26C9A7B9A}"/>
          </ac:spMkLst>
        </pc:spChg>
        <pc:picChg chg="add del mod">
          <ac:chgData name="Robin Hall" userId="32eaeb40ca47f9ce" providerId="LiveId" clId="{762636F1-26C5-488F-B232-897D8E8F42F4}" dt="2024-02-13T12:41:19.804" v="1636" actId="21"/>
          <ac:picMkLst>
            <pc:docMk/>
            <pc:sldMk cId="1481094488" sldId="287"/>
            <ac:picMk id="2" creationId="{E25F0691-38C3-3FFA-FE2B-94EE1422DF32}"/>
          </ac:picMkLst>
        </pc:picChg>
        <pc:picChg chg="add mod">
          <ac:chgData name="Robin Hall" userId="32eaeb40ca47f9ce" providerId="LiveId" clId="{762636F1-26C5-488F-B232-897D8E8F42F4}" dt="2024-02-13T12:42:32.902" v="1649" actId="1076"/>
          <ac:picMkLst>
            <pc:docMk/>
            <pc:sldMk cId="1481094488" sldId="287"/>
            <ac:picMk id="5122" creationId="{BEFD7B0F-3ABA-A3CE-7020-294F39D0C31D}"/>
          </ac:picMkLst>
        </pc:picChg>
        <pc:picChg chg="add mod">
          <ac:chgData name="Robin Hall" userId="32eaeb40ca47f9ce" providerId="LiveId" clId="{762636F1-26C5-488F-B232-897D8E8F42F4}" dt="2024-02-13T12:43:26.646" v="1728" actId="1076"/>
          <ac:picMkLst>
            <pc:docMk/>
            <pc:sldMk cId="1481094488" sldId="287"/>
            <ac:picMk id="5124" creationId="{59B37C5E-EFA5-0BD6-A93A-0495E7C7BB0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9CFC03-B425-4F17-A66F-D3A494D4D92D}"/>
              </a:ext>
            </a:extLst>
          </p:cNvPr>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80CF0BB-912B-4618-9DDA-D2D2FDC57F00}"/>
              </a:ext>
            </a:extLst>
          </p:cNvPr>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628E3839-DE98-4DF0-AF0A-2A69A12CD277}" type="datetimeFigureOut">
              <a:rPr lang="en-GB" smtClean="0"/>
              <a:t>11/03/2024</a:t>
            </a:fld>
            <a:endParaRPr lang="en-GB"/>
          </a:p>
        </p:txBody>
      </p:sp>
      <p:sp>
        <p:nvSpPr>
          <p:cNvPr id="4" name="Footer Placeholder 3">
            <a:extLst>
              <a:ext uri="{FF2B5EF4-FFF2-40B4-BE49-F238E27FC236}">
                <a16:creationId xmlns:a16="http://schemas.microsoft.com/office/drawing/2014/main" id="{C12BA82D-B7B8-45FA-8E53-EE9001C21CA8}"/>
              </a:ext>
            </a:extLst>
          </p:cNvPr>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4012E5B-1427-4A5D-93C8-C6938835F35F}"/>
              </a:ext>
            </a:extLst>
          </p:cNvPr>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9B78243B-F942-4F1E-963E-759E234C567F}" type="slidenum">
              <a:rPr lang="en-GB" smtClean="0"/>
              <a:t>‹#›</a:t>
            </a:fld>
            <a:endParaRPr lang="en-GB"/>
          </a:p>
        </p:txBody>
      </p:sp>
    </p:spTree>
    <p:extLst>
      <p:ext uri="{BB962C8B-B14F-4D97-AF65-F5344CB8AC3E}">
        <p14:creationId xmlns:p14="http://schemas.microsoft.com/office/powerpoint/2010/main" val="3710843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62B45CB7-ADDC-4CA0-93D7-A59D3565FF0C}" type="datetimeFigureOut">
              <a:rPr lang="en-GB" noProof="0" smtClean="0"/>
              <a:t>11/03/2024</a:t>
            </a:fld>
            <a:endParaRPr lang="en-GB" noProof="0"/>
          </a:p>
        </p:txBody>
      </p:sp>
      <p:sp>
        <p:nvSpPr>
          <p:cNvPr id="4" name="Slide Image Placeholder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ED6AA6D5-2F42-4F9E-A12A-EE28AC96310F}" type="slidenum">
              <a:rPr lang="en-GB" noProof="0" smtClean="0"/>
              <a:t>‹#›</a:t>
            </a:fld>
            <a:endParaRPr lang="en-GB" noProof="0"/>
          </a:p>
        </p:txBody>
      </p:sp>
    </p:spTree>
    <p:extLst>
      <p:ext uri="{BB962C8B-B14F-4D97-AF65-F5344CB8AC3E}">
        <p14:creationId xmlns:p14="http://schemas.microsoft.com/office/powerpoint/2010/main" val="97053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6AA6D5-2F42-4F9E-A12A-EE28AC96310F}" type="slidenum">
              <a:rPr lang="en-GB" smtClean="0"/>
              <a:t>1</a:t>
            </a:fld>
            <a:endParaRPr lang="en-GB"/>
          </a:p>
        </p:txBody>
      </p:sp>
    </p:spTree>
    <p:extLst>
      <p:ext uri="{BB962C8B-B14F-4D97-AF65-F5344CB8AC3E}">
        <p14:creationId xmlns:p14="http://schemas.microsoft.com/office/powerpoint/2010/main" val="121959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6AA6D5-2F42-4F9E-A12A-EE28AC96310F}" type="slidenum">
              <a:rPr lang="en-GB" smtClean="0"/>
              <a:t>20</a:t>
            </a:fld>
            <a:endParaRPr lang="en-GB"/>
          </a:p>
        </p:txBody>
      </p:sp>
    </p:spTree>
    <p:extLst>
      <p:ext uri="{BB962C8B-B14F-4D97-AF65-F5344CB8AC3E}">
        <p14:creationId xmlns:p14="http://schemas.microsoft.com/office/powerpoint/2010/main" val="3627527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rtlCol="0" anchor="b">
            <a:normAutofit/>
          </a:bodyPr>
          <a:lstStyle>
            <a:lvl1pPr>
              <a:defRPr sz="5400"/>
            </a:lvl1pPr>
          </a:lstStyle>
          <a:p>
            <a:pPr rtl="0"/>
            <a:r>
              <a:rPr lang="en-GB" noProof="0"/>
              <a:t>Click to edit Master title style</a:t>
            </a:r>
          </a:p>
        </p:txBody>
      </p:sp>
      <p:sp>
        <p:nvSpPr>
          <p:cNvPr id="3" name="Subtitle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GB" noProof="0"/>
              <a:t>Click to edit Master subtitle style</a:t>
            </a:r>
          </a:p>
        </p:txBody>
      </p:sp>
      <p:sp>
        <p:nvSpPr>
          <p:cNvPr id="4" name="Date Placeholder 3"/>
          <p:cNvSpPr>
            <a:spLocks noGrp="1"/>
          </p:cNvSpPr>
          <p:nvPr>
            <p:ph type="dt" sz="half" idx="10"/>
          </p:nvPr>
        </p:nvSpPr>
        <p:spPr/>
        <p:txBody>
          <a:bodyPr rtlCol="0"/>
          <a:lstStyle/>
          <a:p>
            <a:pPr rtl="0"/>
            <a:fld id="{56294CD3-019E-4CF0-9E7A-204A437BADAC}" type="datetime1">
              <a:rPr lang="en-GB" noProof="0" smtClean="0"/>
              <a:t>11/03/2024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rtlCol="0" anchor="ctr">
            <a:normAutofit/>
          </a:bodyPr>
          <a:lstStyle>
            <a:lvl1pPr algn="l">
              <a:defRPr sz="4800" b="0" cap="none"/>
            </a:lvl1pPr>
          </a:lstStyle>
          <a:p>
            <a:pPr rtl="0"/>
            <a:r>
              <a:rPr lang="en-GB" noProof="0"/>
              <a:t>Click to edit Master title style</a:t>
            </a:r>
          </a:p>
        </p:txBody>
      </p:sp>
      <p:sp>
        <p:nvSpPr>
          <p:cNvPr id="3" name="Text Placeholder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F6544B4E-148F-466A-A4F1-8643E4106669}" type="datetime1">
              <a:rPr lang="en-GB" noProof="0" smtClean="0"/>
              <a:t>11/03/2024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en-GB" noProof="0"/>
              <a:t>Click to edit Master title style</a:t>
            </a:r>
          </a:p>
        </p:txBody>
      </p:sp>
      <p:sp>
        <p:nvSpPr>
          <p:cNvPr id="13" name="Text Placeholder 9"/>
          <p:cNvSpPr>
            <a:spLocks noGrp="1"/>
          </p:cNvSpPr>
          <p:nvPr>
            <p:ph type="body" sz="quarter" idx="13"/>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n-GB" noProof="0"/>
              <a:t>Click to edit Master text styles</a:t>
            </a:r>
          </a:p>
        </p:txBody>
      </p:sp>
      <p:sp>
        <p:nvSpPr>
          <p:cNvPr id="3" name="Text Placeholder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7D6EF295-FDF1-4CA5-8CAE-35B7D8CD2597}" type="datetime1">
              <a:rPr lang="en-GB" noProof="0" smtClean="0"/>
              <a:t>11/03/2024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rtlCol="0"/>
          <a:lstStyle/>
          <a:p>
            <a:pPr rtl="0"/>
            <a:fld id="{D57F1E4F-1CFF-5643-939E-217C01CDF565}" type="slidenum">
              <a:rPr lang="en-GB" noProof="0" smtClean="0"/>
              <a:pPr/>
              <a:t>‹#›</a:t>
            </a:fld>
            <a:endParaRPr lang="en-GB" noProof="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en-GB" sz="8000" noProof="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n-GB" sz="8000" noProof="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rtlCol="0" anchor="b">
            <a:normAutofit/>
          </a:bodyPr>
          <a:lstStyle>
            <a:lvl1pPr algn="l">
              <a:defRPr sz="4800" b="0"/>
            </a:lvl1pPr>
          </a:lstStyle>
          <a:p>
            <a:pPr rtl="0"/>
            <a:r>
              <a:rPr lang="en-GB" noProof="0"/>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n-GB" noProof="0"/>
              <a:t>Click to edit Master text styles</a:t>
            </a:r>
          </a:p>
        </p:txBody>
      </p:sp>
      <p:sp>
        <p:nvSpPr>
          <p:cNvPr id="5" name="Date Placeholder 4"/>
          <p:cNvSpPr>
            <a:spLocks noGrp="1"/>
          </p:cNvSpPr>
          <p:nvPr>
            <p:ph type="dt" sz="half" idx="10"/>
          </p:nvPr>
        </p:nvSpPr>
        <p:spPr/>
        <p:txBody>
          <a:bodyPr rtlCol="0"/>
          <a:lstStyle/>
          <a:p>
            <a:pPr rtl="0"/>
            <a:fld id="{496C327F-ED94-4B20-B539-6115DEDB466C}" type="datetime1">
              <a:rPr lang="en-GB" noProof="0" smtClean="0"/>
              <a:t>11/03/2024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en-GB" noProof="0"/>
              <a:t>Click to edit Master title style</a:t>
            </a:r>
          </a:p>
        </p:txBody>
      </p:sp>
      <p:sp>
        <p:nvSpPr>
          <p:cNvPr id="21" name="Text Placeholder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n-GB" noProof="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n-GB" noProof="0"/>
              <a:t>Click to edit Master text styles</a:t>
            </a:r>
          </a:p>
        </p:txBody>
      </p:sp>
      <p:sp>
        <p:nvSpPr>
          <p:cNvPr id="5" name="Date Placeholder 4"/>
          <p:cNvSpPr>
            <a:spLocks noGrp="1"/>
          </p:cNvSpPr>
          <p:nvPr>
            <p:ph type="dt" sz="half" idx="10"/>
          </p:nvPr>
        </p:nvSpPr>
        <p:spPr/>
        <p:txBody>
          <a:bodyPr rtlCol="0"/>
          <a:lstStyle/>
          <a:p>
            <a:pPr rtl="0"/>
            <a:fld id="{12569CD0-E63F-433B-8C23-613FE71F6B32}" type="datetime1">
              <a:rPr lang="en-GB" noProof="0" smtClean="0"/>
              <a:t>11/03/2024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rtlCol="0"/>
          <a:lstStyle/>
          <a:p>
            <a:pPr rtl="0"/>
            <a:fld id="{D57F1E4F-1CFF-5643-939E-217C01CDF565}" type="slidenum">
              <a:rPr lang="en-GB" noProof="0" smtClean="0"/>
              <a:pPr/>
              <a:t>‹#›</a:t>
            </a:fld>
            <a:endParaRPr lang="en-GB" noProof="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en-GB" sz="8000" noProof="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n-GB" sz="8000" noProof="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en-GB" noProof="0"/>
              <a:t>Click to edit Master title style</a:t>
            </a:r>
          </a:p>
        </p:txBody>
      </p:sp>
      <p:sp>
        <p:nvSpPr>
          <p:cNvPr id="21" name="Text Placeholder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n-GB" noProof="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n-GB" noProof="0"/>
              <a:t>Click to edit Master text styles</a:t>
            </a:r>
          </a:p>
        </p:txBody>
      </p:sp>
      <p:sp>
        <p:nvSpPr>
          <p:cNvPr id="5" name="Date Placeholder 4"/>
          <p:cNvSpPr>
            <a:spLocks noGrp="1"/>
          </p:cNvSpPr>
          <p:nvPr>
            <p:ph type="dt" sz="half" idx="10"/>
          </p:nvPr>
        </p:nvSpPr>
        <p:spPr/>
        <p:txBody>
          <a:bodyPr rtlCol="0"/>
          <a:lstStyle/>
          <a:p>
            <a:pPr rtl="0"/>
            <a:fld id="{E277C95C-0D0A-4F86-925D-869EE6557123}" type="datetime1">
              <a:rPr lang="en-GB" noProof="0" smtClean="0"/>
              <a:t>11/03/2024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Vertical Text Placeholder 2"/>
          <p:cNvSpPr>
            <a:spLocks noGrp="1"/>
          </p:cNvSpPr>
          <p:nvPr>
            <p:ph type="body" orient="vert" idx="1"/>
          </p:nvPr>
        </p:nvSpPr>
        <p:spPr/>
        <p:txBody>
          <a:bodyPr vert="eaVert" rtlCol="0" anchor="t"/>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B2FF93EE-7CFB-4ED5-917A-3E325F086003}" type="datetime1">
              <a:rPr lang="en-GB" noProof="0" smtClean="0"/>
              <a:t>11/03/2024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rtlCol="0" anchor="ctr"/>
          <a:lstStyle/>
          <a:p>
            <a:pPr rtl="0"/>
            <a:r>
              <a:rPr lang="en-GB" noProof="0"/>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26E06870-F451-4A39-AA7A-9427C52AB79C}" type="datetime1">
              <a:rPr lang="en-GB" noProof="0" smtClean="0"/>
              <a:t>11/03/2024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rtlCol="0"/>
          <a:lstStyle/>
          <a:p>
            <a:pPr rtl="0"/>
            <a:r>
              <a:rPr lang="en-GB" noProof="0"/>
              <a:t>Click to edit Master title style</a:t>
            </a:r>
          </a:p>
        </p:txBody>
      </p:sp>
      <p:sp>
        <p:nvSpPr>
          <p:cNvPr id="3" name="Content Placeholder 2"/>
          <p:cNvSpPr>
            <a:spLocks noGrp="1"/>
          </p:cNvSpPr>
          <p:nvPr>
            <p:ph idx="1"/>
          </p:nvPr>
        </p:nvSpPr>
        <p:spPr>
          <a:xfrm>
            <a:off x="2589212" y="2133600"/>
            <a:ext cx="8915400" cy="3777622"/>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78563E68-1111-49D9-9723-F7B6C6617A9A}" type="datetime1">
              <a:rPr lang="en-GB" noProof="0" smtClean="0"/>
              <a:t>11/03/2024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rtlCol="0" anchor="b"/>
          <a:lstStyle>
            <a:lvl1pPr algn="l">
              <a:defRPr sz="4000" b="0" cap="none"/>
            </a:lvl1pPr>
          </a:lstStyle>
          <a:p>
            <a:pPr rtl="0"/>
            <a:r>
              <a:rPr lang="en-GB" noProof="0"/>
              <a:t>Click to edit Master title style</a:t>
            </a:r>
          </a:p>
        </p:txBody>
      </p:sp>
      <p:sp>
        <p:nvSpPr>
          <p:cNvPr id="3" name="Text Placeholder 2"/>
          <p:cNvSpPr>
            <a:spLocks noGrp="1"/>
          </p:cNvSpPr>
          <p:nvPr>
            <p:ph type="body" idx="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EBCFF93E-9B55-461C-AE07-FC5DD9E8CA20}" type="datetime1">
              <a:rPr lang="en-GB" noProof="0" smtClean="0"/>
              <a:t>11/03/2024</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sz="half" idx="1"/>
          </p:nvPr>
        </p:nvSpPr>
        <p:spPr>
          <a:xfrm>
            <a:off x="2589212" y="2133600"/>
            <a:ext cx="4313864" cy="3777622"/>
          </a:xfrm>
        </p:spPr>
        <p:txBody>
          <a:bodyPr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p:nvPr>
        </p:nvSpPr>
        <p:spPr>
          <a:xfrm>
            <a:off x="7190747" y="2126222"/>
            <a:ext cx="4313864" cy="3777622"/>
          </a:xfrm>
        </p:spPr>
        <p:txBody>
          <a:bodyPr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19FD8264-99F9-479A-9CAE-6E40EFD9D804}" type="datetime1">
              <a:rPr lang="en-GB" noProof="0" smtClean="0"/>
              <a:t>11/03/2024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rtlCol="0"/>
          <a:lstStyle/>
          <a:p>
            <a:pPr rtl="0"/>
            <a:r>
              <a:rPr lang="en-GB" noProof="0"/>
              <a:t>Click to edit Master title style</a:t>
            </a:r>
          </a:p>
        </p:txBody>
      </p:sp>
      <p:sp>
        <p:nvSpPr>
          <p:cNvPr id="3" name="Text Placeholder 2"/>
          <p:cNvSpPr>
            <a:spLocks noGrp="1"/>
          </p:cNvSpPr>
          <p:nvPr>
            <p:ph type="body" idx="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2589212" y="2548966"/>
            <a:ext cx="4342893" cy="3354060"/>
          </a:xfrm>
        </p:spPr>
        <p:txBody>
          <a:bodyPr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7166957" y="2545738"/>
            <a:ext cx="4338674" cy="3354060"/>
          </a:xfrm>
        </p:spPr>
        <p:txBody>
          <a:bodyPr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5D724B97-C7DB-46A2-A1D1-C8241A0FB409}" type="datetime1">
              <a:rPr lang="en-GB" noProof="0" smtClean="0"/>
              <a:t>11/03/2024</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Date Placeholder 2"/>
          <p:cNvSpPr>
            <a:spLocks noGrp="1"/>
          </p:cNvSpPr>
          <p:nvPr>
            <p:ph type="dt" sz="half" idx="10"/>
          </p:nvPr>
        </p:nvSpPr>
        <p:spPr/>
        <p:txBody>
          <a:bodyPr rtlCol="0"/>
          <a:lstStyle/>
          <a:p>
            <a:pPr rtl="0"/>
            <a:fld id="{73DD8611-D9B0-41E8-9EE2-629CFE20922D}" type="datetime1">
              <a:rPr lang="en-GB" noProof="0" smtClean="0"/>
              <a:t>11/03/2024</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AEC92F2E-BFFE-4B83-B8F5-32303CAD2D4C}" type="datetime1">
              <a:rPr lang="en-GB" noProof="0" smtClean="0"/>
              <a:t>11/03/2024</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rtlCol="0" anchor="b"/>
          <a:lstStyle>
            <a:lvl1pPr algn="l">
              <a:defRPr sz="2000" b="0"/>
            </a:lvl1pPr>
          </a:lstStyle>
          <a:p>
            <a:pPr rtl="0"/>
            <a:r>
              <a:rPr lang="en-GB" noProof="0"/>
              <a:t>Click to edit Master title style</a:t>
            </a:r>
          </a:p>
        </p:txBody>
      </p:sp>
      <p:sp>
        <p:nvSpPr>
          <p:cNvPr id="3" name="Content Placeholder 2"/>
          <p:cNvSpPr>
            <a:spLocks noGrp="1"/>
          </p:cNvSpPr>
          <p:nvPr>
            <p:ph idx="1"/>
          </p:nvPr>
        </p:nvSpPr>
        <p:spPr>
          <a:xfrm>
            <a:off x="6323012" y="446088"/>
            <a:ext cx="5181600" cy="5414963"/>
          </a:xfrm>
        </p:spPr>
        <p:txBody>
          <a:bodyPr rtlCol="0" anchor="ctr">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A71139BD-0805-48C9-9814-8F6AE09CBA09}" type="datetime1">
              <a:rPr lang="en-GB" noProof="0" smtClean="0"/>
              <a:t>11/03/2024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rtlCol="0" anchor="b">
            <a:normAutofit/>
          </a:bodyPr>
          <a:lstStyle>
            <a:lvl1pPr algn="l">
              <a:defRPr sz="2400" b="0"/>
            </a:lvl1pPr>
          </a:lstStyle>
          <a:p>
            <a:pPr rtl="0"/>
            <a:r>
              <a:rPr lang="en-GB" noProof="0"/>
              <a:t>Click to edit Master title style</a:t>
            </a:r>
          </a:p>
        </p:txBody>
      </p:sp>
      <p:sp>
        <p:nvSpPr>
          <p:cNvPr id="3" name="Picture Placeholder 2"/>
          <p:cNvSpPr>
            <a:spLocks noGrp="1" noChangeAspect="1"/>
          </p:cNvSpPr>
          <p:nvPr>
            <p:ph type="pic" idx="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4" name="Text Placeholder 3"/>
          <p:cNvSpPr>
            <a:spLocks noGrp="1"/>
          </p:cNvSpPr>
          <p:nvPr>
            <p:ph type="body" sz="half" idx="2"/>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A99654D0-B49E-4E7B-BE4D-796D0BC0C1EA}" type="datetime1">
              <a:rPr lang="en-GB" noProof="0" smtClean="0"/>
              <a:t>11/03/2024</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en-GB" noProof="0"/>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08BFC9A1-3309-4B87-8669-EA95B8AB6E85}" type="datetime1">
              <a:rPr lang="en-GB" noProof="0" smtClean="0"/>
              <a:t>11/03/2024</a:t>
            </a:fld>
            <a:endParaRPr lang="en-GB" noProof="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GB" noProof="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urplemash.com/manuals/manageusers/how_to_manage_parents_from_the.htm" TargetMode="Externa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title"/>
          </p:nvPr>
        </p:nvSpPr>
        <p:spPr/>
        <p:txBody>
          <a:bodyPr rtlCol="0">
            <a:noAutofit/>
          </a:bodyPr>
          <a:lstStyle/>
          <a:p>
            <a:pPr algn="ctr" rtl="0"/>
            <a:r>
              <a:rPr lang="en-GB" sz="4400" dirty="0"/>
              <a:t>Reception </a:t>
            </a:r>
            <a:br>
              <a:rPr lang="en-GB" sz="4400" dirty="0"/>
            </a:br>
            <a:r>
              <a:rPr lang="en-GB" sz="4400" dirty="0"/>
              <a:t>Purple Mash and </a:t>
            </a:r>
            <a:r>
              <a:rPr lang="en-GB" sz="4400" dirty="0" err="1"/>
              <a:t>Numbots</a:t>
            </a:r>
            <a:r>
              <a:rPr lang="en-GB" sz="4400" dirty="0"/>
              <a:t> Workshop</a:t>
            </a:r>
            <a:br>
              <a:rPr lang="en-GB" sz="4400" dirty="0"/>
            </a:br>
            <a:r>
              <a:rPr lang="en-GB" sz="4400" dirty="0"/>
              <a:t> </a:t>
            </a:r>
          </a:p>
        </p:txBody>
      </p:sp>
      <p:pic>
        <p:nvPicPr>
          <p:cNvPr id="1028" name="Picture 4" descr="Image result for purple mash">
            <a:extLst>
              <a:ext uri="{FF2B5EF4-FFF2-40B4-BE49-F238E27FC236}">
                <a16:creationId xmlns:a16="http://schemas.microsoft.com/office/drawing/2014/main" id="{830BF4B8-052E-7C6C-197C-E52DECFBE42E}"/>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3055772" y="3769324"/>
            <a:ext cx="23622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umbots ">
            <a:extLst>
              <a:ext uri="{FF2B5EF4-FFF2-40B4-BE49-F238E27FC236}">
                <a16:creationId xmlns:a16="http://schemas.microsoft.com/office/drawing/2014/main" id="{9C5C27C2-B215-71D1-3376-1285AFCC80EA}"/>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8912449" y="3583857"/>
            <a:ext cx="1095375" cy="1714500"/>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12">
            <a:extLst>
              <a:ext uri="{FF2B5EF4-FFF2-40B4-BE49-F238E27FC236}">
                <a16:creationId xmlns:a16="http://schemas.microsoft.com/office/drawing/2014/main" id="{F05262DB-6398-4AF9-96A3-041CFB112303}"/>
              </a:ext>
            </a:extLst>
          </p:cNvPr>
          <p:cNvSpPr>
            <a:spLocks noGrp="1"/>
          </p:cNvSpPr>
          <p:nvPr>
            <p:ph type="body" idx="4294967295"/>
          </p:nvPr>
        </p:nvSpPr>
        <p:spPr>
          <a:xfrm>
            <a:off x="5141344" y="2697882"/>
            <a:ext cx="3992563" cy="576262"/>
          </a:xfrm>
        </p:spPr>
        <p:txBody>
          <a:bodyPr rtlCol="0">
            <a:normAutofit fontScale="40000" lnSpcReduction="20000"/>
          </a:bodyPr>
          <a:lstStyle/>
          <a:p>
            <a:pPr algn="ctr" rtl="0"/>
            <a:r>
              <a:rPr lang="en-GB" sz="6600" dirty="0"/>
              <a:t>Monday 11</a:t>
            </a:r>
            <a:r>
              <a:rPr lang="en-GB" sz="6600" baseline="30000" dirty="0"/>
              <a:t>th</a:t>
            </a:r>
            <a:r>
              <a:rPr lang="en-GB" sz="6600" dirty="0"/>
              <a:t> March </a:t>
            </a:r>
          </a:p>
        </p:txBody>
      </p:sp>
    </p:spTree>
    <p:extLst>
      <p:ext uri="{BB962C8B-B14F-4D97-AF65-F5344CB8AC3E}">
        <p14:creationId xmlns:p14="http://schemas.microsoft.com/office/powerpoint/2010/main" val="312941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4E782E-82B6-53D7-DF6E-9C362430EFF5}"/>
              </a:ext>
            </a:extLst>
          </p:cNvPr>
          <p:cNvPicPr>
            <a:picLocks noChangeAspect="1"/>
          </p:cNvPicPr>
          <p:nvPr/>
        </p:nvPicPr>
        <p:blipFill>
          <a:blip r:embed="rId2"/>
          <a:stretch>
            <a:fillRect/>
          </a:stretch>
        </p:blipFill>
        <p:spPr>
          <a:xfrm>
            <a:off x="2935055" y="1127277"/>
            <a:ext cx="4904263" cy="2733523"/>
          </a:xfrm>
          <a:prstGeom prst="rect">
            <a:avLst/>
          </a:prstGeom>
        </p:spPr>
      </p:pic>
      <p:sp>
        <p:nvSpPr>
          <p:cNvPr id="5" name="TextBox 4">
            <a:extLst>
              <a:ext uri="{FF2B5EF4-FFF2-40B4-BE49-F238E27FC236}">
                <a16:creationId xmlns:a16="http://schemas.microsoft.com/office/drawing/2014/main" id="{67F76623-3344-1E35-F523-D218EABD0F72}"/>
              </a:ext>
            </a:extLst>
          </p:cNvPr>
          <p:cNvSpPr txBox="1"/>
          <p:nvPr/>
        </p:nvSpPr>
        <p:spPr>
          <a:xfrm>
            <a:off x="2935055" y="4115092"/>
            <a:ext cx="6096000" cy="2031325"/>
          </a:xfrm>
          <a:prstGeom prst="rect">
            <a:avLst/>
          </a:prstGeom>
          <a:noFill/>
        </p:spPr>
        <p:txBody>
          <a:bodyPr wrap="square">
            <a:spAutoFit/>
          </a:bodyPr>
          <a:lstStyle/>
          <a:p>
            <a:pPr marL="285750" indent="-285750">
              <a:buFont typeface="Arial" panose="020B0604020202020204" pitchFamily="34" charset="0"/>
              <a:buChar char="•"/>
            </a:pPr>
            <a:r>
              <a:rPr lang="en-GB" dirty="0"/>
              <a:t>The children can also click on other objects both inside and outside to cause simple sounds and animations, such as the sun in the window, or the aeroplane in the sky.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When the clock is clicked, it becomes larger so children can begin to learn how to tell the time.</a:t>
            </a:r>
          </a:p>
        </p:txBody>
      </p:sp>
    </p:spTree>
    <p:extLst>
      <p:ext uri="{BB962C8B-B14F-4D97-AF65-F5344CB8AC3E}">
        <p14:creationId xmlns:p14="http://schemas.microsoft.com/office/powerpoint/2010/main" val="440428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4EADFA-E62B-3B84-38F5-75899C1AE634}"/>
              </a:ext>
            </a:extLst>
          </p:cNvPr>
          <p:cNvSpPr txBox="1"/>
          <p:nvPr/>
        </p:nvSpPr>
        <p:spPr>
          <a:xfrm>
            <a:off x="2059709" y="236202"/>
            <a:ext cx="7084291" cy="2031325"/>
          </a:xfrm>
          <a:prstGeom prst="rect">
            <a:avLst/>
          </a:prstGeom>
          <a:noFill/>
        </p:spPr>
        <p:txBody>
          <a:bodyPr wrap="square">
            <a:spAutoFit/>
          </a:bodyPr>
          <a:lstStyle/>
          <a:p>
            <a:pPr algn="ctr"/>
            <a:r>
              <a:rPr lang="en-GB" b="1" u="sng" dirty="0"/>
              <a:t>Topic Pins:</a:t>
            </a:r>
          </a:p>
          <a:p>
            <a:endParaRPr lang="en-GB" dirty="0"/>
          </a:p>
          <a:p>
            <a:r>
              <a:rPr lang="en-GB" dirty="0"/>
              <a:t>In the pictures, you will see the topic pin, ‘Colours’. When you  click on this pin, you will see a range of resources linked to the topic for your child to  explore.</a:t>
            </a:r>
          </a:p>
          <a:p>
            <a:endParaRPr lang="en-GB" dirty="0"/>
          </a:p>
          <a:p>
            <a:r>
              <a:rPr lang="en-GB" dirty="0"/>
              <a:t>Other topic pins will be posted linked to our current learning</a:t>
            </a:r>
          </a:p>
        </p:txBody>
      </p:sp>
      <p:pic>
        <p:nvPicPr>
          <p:cNvPr id="7" name="Picture 6">
            <a:extLst>
              <a:ext uri="{FF2B5EF4-FFF2-40B4-BE49-F238E27FC236}">
                <a16:creationId xmlns:a16="http://schemas.microsoft.com/office/drawing/2014/main" id="{432115F2-CE59-341D-CD7C-A8395388ECB4}"/>
              </a:ext>
            </a:extLst>
          </p:cNvPr>
          <p:cNvPicPr>
            <a:picLocks noChangeAspect="1"/>
          </p:cNvPicPr>
          <p:nvPr/>
        </p:nvPicPr>
        <p:blipFill>
          <a:blip r:embed="rId2"/>
          <a:stretch>
            <a:fillRect/>
          </a:stretch>
        </p:blipFill>
        <p:spPr>
          <a:xfrm>
            <a:off x="2719085" y="2539326"/>
            <a:ext cx="6753829" cy="3851564"/>
          </a:xfrm>
          <a:prstGeom prst="rect">
            <a:avLst/>
          </a:prstGeom>
        </p:spPr>
      </p:pic>
    </p:spTree>
    <p:extLst>
      <p:ext uri="{BB962C8B-B14F-4D97-AF65-F5344CB8AC3E}">
        <p14:creationId xmlns:p14="http://schemas.microsoft.com/office/powerpoint/2010/main" val="3246153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74A644-7919-422F-9426-7A1249500C6D}"/>
              </a:ext>
            </a:extLst>
          </p:cNvPr>
          <p:cNvSpPr txBox="1"/>
          <p:nvPr/>
        </p:nvSpPr>
        <p:spPr>
          <a:xfrm>
            <a:off x="979055" y="868219"/>
            <a:ext cx="10233889" cy="3139321"/>
          </a:xfrm>
          <a:prstGeom prst="rect">
            <a:avLst/>
          </a:prstGeom>
          <a:noFill/>
        </p:spPr>
        <p:txBody>
          <a:bodyPr wrap="square">
            <a:spAutoFit/>
          </a:bodyPr>
          <a:lstStyle/>
          <a:p>
            <a:pPr algn="ctr"/>
            <a:r>
              <a:rPr lang="en-GB" b="1" u="sng" dirty="0"/>
              <a:t>Saving your child’s work</a:t>
            </a:r>
          </a:p>
          <a:p>
            <a:pPr algn="ctr"/>
            <a:endParaRPr lang="en-GB" b="1" u="sng" dirty="0"/>
          </a:p>
          <a:p>
            <a:endParaRPr lang="en-GB" dirty="0"/>
          </a:p>
          <a:p>
            <a:pPr marL="285750" indent="-285750">
              <a:buFont typeface="Arial" panose="020B0604020202020204" pitchFamily="34" charset="0"/>
              <a:buChar char="•"/>
            </a:pPr>
            <a:r>
              <a:rPr lang="en-GB" dirty="0"/>
              <a:t>Any work that your child does on Mini Mash, excluding Simple City, can be saved.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you click on the purple icon at the top left of the screen or the red arrow on the top right, you will be given the option to ‘Save’.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Clicking here, you will see the pupil’s trays. </a:t>
            </a:r>
          </a:p>
        </p:txBody>
      </p:sp>
      <p:pic>
        <p:nvPicPr>
          <p:cNvPr id="7" name="Picture 6">
            <a:extLst>
              <a:ext uri="{FF2B5EF4-FFF2-40B4-BE49-F238E27FC236}">
                <a16:creationId xmlns:a16="http://schemas.microsoft.com/office/drawing/2014/main" id="{32FF7946-9E8F-8C58-2819-1303C644E4C0}"/>
              </a:ext>
            </a:extLst>
          </p:cNvPr>
          <p:cNvPicPr>
            <a:picLocks noChangeAspect="1"/>
          </p:cNvPicPr>
          <p:nvPr/>
        </p:nvPicPr>
        <p:blipFill>
          <a:blip r:embed="rId2"/>
          <a:stretch>
            <a:fillRect/>
          </a:stretch>
        </p:blipFill>
        <p:spPr>
          <a:xfrm>
            <a:off x="6881355" y="3102285"/>
            <a:ext cx="2484319" cy="2153758"/>
          </a:xfrm>
          <a:prstGeom prst="rect">
            <a:avLst/>
          </a:prstGeom>
        </p:spPr>
      </p:pic>
      <p:sp>
        <p:nvSpPr>
          <p:cNvPr id="9" name="TextBox 8">
            <a:extLst>
              <a:ext uri="{FF2B5EF4-FFF2-40B4-BE49-F238E27FC236}">
                <a16:creationId xmlns:a16="http://schemas.microsoft.com/office/drawing/2014/main" id="{D6897687-ED7B-0179-8C5E-CA3F482041D7}"/>
              </a:ext>
            </a:extLst>
          </p:cNvPr>
          <p:cNvSpPr txBox="1"/>
          <p:nvPr/>
        </p:nvSpPr>
        <p:spPr>
          <a:xfrm>
            <a:off x="1403927" y="5528116"/>
            <a:ext cx="9651999" cy="646331"/>
          </a:xfrm>
          <a:prstGeom prst="rect">
            <a:avLst/>
          </a:prstGeom>
          <a:noFill/>
        </p:spPr>
        <p:txBody>
          <a:bodyPr wrap="square">
            <a:spAutoFit/>
          </a:bodyPr>
          <a:lstStyle/>
          <a:p>
            <a:r>
              <a:rPr lang="en-GB" dirty="0"/>
              <a:t>At any point, your child may look through their saved work by clicking on the trays in the main room, which will take them to their own tray.</a:t>
            </a:r>
          </a:p>
        </p:txBody>
      </p:sp>
    </p:spTree>
    <p:extLst>
      <p:ext uri="{BB962C8B-B14F-4D97-AF65-F5344CB8AC3E}">
        <p14:creationId xmlns:p14="http://schemas.microsoft.com/office/powerpoint/2010/main" val="4138308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numbots">
            <a:extLst>
              <a:ext uri="{FF2B5EF4-FFF2-40B4-BE49-F238E27FC236}">
                <a16:creationId xmlns:a16="http://schemas.microsoft.com/office/drawing/2014/main" id="{C257B482-1864-1B0B-91F4-5B863CBB9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4590" y="753630"/>
            <a:ext cx="3124200" cy="1619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C35702-04F1-3806-EB06-10C15F605866}"/>
              </a:ext>
            </a:extLst>
          </p:cNvPr>
          <p:cNvSpPr txBox="1"/>
          <p:nvPr/>
        </p:nvSpPr>
        <p:spPr>
          <a:xfrm>
            <a:off x="2189018" y="2831145"/>
            <a:ext cx="8081817" cy="923330"/>
          </a:xfrm>
          <a:prstGeom prst="rect">
            <a:avLst/>
          </a:prstGeom>
          <a:noFill/>
        </p:spPr>
        <p:txBody>
          <a:bodyPr wrap="square">
            <a:spAutoFit/>
          </a:bodyPr>
          <a:lstStyle/>
          <a:p>
            <a:r>
              <a:rPr lang="en-GB" dirty="0" err="1"/>
              <a:t>NumBots</a:t>
            </a:r>
            <a:r>
              <a:rPr lang="en-GB" dirty="0"/>
              <a:t> is all about every child achieving the “triple win” of understanding, recall and fluency in mental addition and subtraction, so that children move from counting to calculating.</a:t>
            </a:r>
          </a:p>
        </p:txBody>
      </p:sp>
      <p:pic>
        <p:nvPicPr>
          <p:cNvPr id="8" name="Picture 7">
            <a:extLst>
              <a:ext uri="{FF2B5EF4-FFF2-40B4-BE49-F238E27FC236}">
                <a16:creationId xmlns:a16="http://schemas.microsoft.com/office/drawing/2014/main" id="{A667DB78-43C7-9A65-8214-582720ED78B5}"/>
              </a:ext>
            </a:extLst>
          </p:cNvPr>
          <p:cNvPicPr>
            <a:picLocks noChangeAspect="1"/>
          </p:cNvPicPr>
          <p:nvPr/>
        </p:nvPicPr>
        <p:blipFill>
          <a:blip r:embed="rId3"/>
          <a:stretch>
            <a:fillRect/>
          </a:stretch>
        </p:blipFill>
        <p:spPr>
          <a:xfrm>
            <a:off x="2908325" y="4012712"/>
            <a:ext cx="5839640" cy="790685"/>
          </a:xfrm>
          <a:prstGeom prst="rect">
            <a:avLst/>
          </a:prstGeom>
        </p:spPr>
      </p:pic>
    </p:spTree>
    <p:extLst>
      <p:ext uri="{BB962C8B-B14F-4D97-AF65-F5344CB8AC3E}">
        <p14:creationId xmlns:p14="http://schemas.microsoft.com/office/powerpoint/2010/main" val="939792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02FB7-B9E3-73E8-C765-7266AFC1091E}"/>
              </a:ext>
            </a:extLst>
          </p:cNvPr>
          <p:cNvPicPr>
            <a:picLocks noChangeAspect="1"/>
          </p:cNvPicPr>
          <p:nvPr/>
        </p:nvPicPr>
        <p:blipFill>
          <a:blip r:embed="rId2"/>
          <a:stretch>
            <a:fillRect/>
          </a:stretch>
        </p:blipFill>
        <p:spPr>
          <a:xfrm>
            <a:off x="6172284" y="1235587"/>
            <a:ext cx="5001323" cy="3019846"/>
          </a:xfrm>
          <a:prstGeom prst="rect">
            <a:avLst/>
          </a:prstGeom>
        </p:spPr>
      </p:pic>
      <p:sp>
        <p:nvSpPr>
          <p:cNvPr id="6" name="TextBox 5">
            <a:extLst>
              <a:ext uri="{FF2B5EF4-FFF2-40B4-BE49-F238E27FC236}">
                <a16:creationId xmlns:a16="http://schemas.microsoft.com/office/drawing/2014/main" id="{B8485D04-8BCA-BBAF-4CE4-B5EF88CBC2DA}"/>
              </a:ext>
            </a:extLst>
          </p:cNvPr>
          <p:cNvSpPr txBox="1"/>
          <p:nvPr/>
        </p:nvSpPr>
        <p:spPr>
          <a:xfrm>
            <a:off x="618836" y="1519489"/>
            <a:ext cx="5209309" cy="2862322"/>
          </a:xfrm>
          <a:prstGeom prst="rect">
            <a:avLst/>
          </a:prstGeom>
          <a:noFill/>
        </p:spPr>
        <p:txBody>
          <a:bodyPr wrap="square">
            <a:spAutoFit/>
          </a:bodyPr>
          <a:lstStyle/>
          <a:p>
            <a:r>
              <a:rPr lang="en-GB" b="1" u="sng" dirty="0"/>
              <a:t>Before The Game</a:t>
            </a:r>
          </a:p>
          <a:p>
            <a:endParaRPr lang="en-GB" b="1" u="sng" dirty="0"/>
          </a:p>
          <a:p>
            <a:r>
              <a:rPr lang="en-GB" dirty="0"/>
              <a:t>Children are welcomed to the game with an opening video, where they are introduced to the central character 'Rusty’. In the video Rusty asks for help in his quest to find new parts to upgrade him to a diamond robot so he can “shine inside and out, like a diamond” . Next, the child will play under, as well as their own robot character.    </a:t>
            </a:r>
          </a:p>
        </p:txBody>
      </p:sp>
    </p:spTree>
    <p:extLst>
      <p:ext uri="{BB962C8B-B14F-4D97-AF65-F5344CB8AC3E}">
        <p14:creationId xmlns:p14="http://schemas.microsoft.com/office/powerpoint/2010/main" val="4080815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3599989-29E0-E70F-4361-3CC821A2B31C}"/>
              </a:ext>
            </a:extLst>
          </p:cNvPr>
          <p:cNvSpPr txBox="1"/>
          <p:nvPr/>
        </p:nvSpPr>
        <p:spPr>
          <a:xfrm>
            <a:off x="2087418" y="988397"/>
            <a:ext cx="8174182" cy="369332"/>
          </a:xfrm>
          <a:prstGeom prst="rect">
            <a:avLst/>
          </a:prstGeom>
          <a:noFill/>
        </p:spPr>
        <p:txBody>
          <a:bodyPr wrap="square">
            <a:spAutoFit/>
          </a:bodyPr>
          <a:lstStyle/>
          <a:p>
            <a:r>
              <a:rPr lang="en-GB" b="1" u="sng" dirty="0"/>
              <a:t>There are two play modes in </a:t>
            </a:r>
            <a:r>
              <a:rPr lang="en-GB" b="1" u="sng" dirty="0" err="1"/>
              <a:t>NumBots</a:t>
            </a:r>
            <a:r>
              <a:rPr lang="en-GB" b="1" u="sng" dirty="0"/>
              <a:t> that serve different purposes</a:t>
            </a:r>
          </a:p>
        </p:txBody>
      </p:sp>
      <p:sp>
        <p:nvSpPr>
          <p:cNvPr id="3" name="TextBox 2">
            <a:extLst>
              <a:ext uri="{FF2B5EF4-FFF2-40B4-BE49-F238E27FC236}">
                <a16:creationId xmlns:a16="http://schemas.microsoft.com/office/drawing/2014/main" id="{772E1799-0294-AB25-F6DC-BBACAE7A7317}"/>
              </a:ext>
            </a:extLst>
          </p:cNvPr>
          <p:cNvSpPr txBox="1"/>
          <p:nvPr/>
        </p:nvSpPr>
        <p:spPr>
          <a:xfrm>
            <a:off x="1625600" y="1851999"/>
            <a:ext cx="9439564" cy="2031325"/>
          </a:xfrm>
          <a:prstGeom prst="rect">
            <a:avLst/>
          </a:prstGeom>
          <a:noFill/>
        </p:spPr>
        <p:txBody>
          <a:bodyPr wrap="square">
            <a:spAutoFit/>
          </a:bodyPr>
          <a:lstStyle/>
          <a:p>
            <a:r>
              <a:rPr lang="en-GB" dirty="0"/>
              <a:t>STORY MODE - children work through the stages practising their counting and number facts.</a:t>
            </a:r>
          </a:p>
          <a:p>
            <a:endParaRPr lang="en-GB" dirty="0"/>
          </a:p>
          <a:p>
            <a:r>
              <a:rPr lang="en-GB" dirty="0"/>
              <a:t>Story mode starts with the very basic math(subitising numbers) and progresses steadily  and rigorously to addition and subtraction of double digit numbers.   </a:t>
            </a:r>
          </a:p>
          <a:p>
            <a:endParaRPr lang="en-GB" dirty="0"/>
          </a:p>
          <a:p>
            <a:r>
              <a:rPr lang="en-GB" dirty="0"/>
              <a:t>   </a:t>
            </a:r>
          </a:p>
        </p:txBody>
      </p:sp>
      <p:pic>
        <p:nvPicPr>
          <p:cNvPr id="11" name="Picture 10">
            <a:extLst>
              <a:ext uri="{FF2B5EF4-FFF2-40B4-BE49-F238E27FC236}">
                <a16:creationId xmlns:a16="http://schemas.microsoft.com/office/drawing/2014/main" id="{C60C45E6-84B7-7AF4-56B8-07EC51CEB4C5}"/>
              </a:ext>
            </a:extLst>
          </p:cNvPr>
          <p:cNvPicPr>
            <a:picLocks noChangeAspect="1"/>
          </p:cNvPicPr>
          <p:nvPr/>
        </p:nvPicPr>
        <p:blipFill>
          <a:blip r:embed="rId2"/>
          <a:stretch>
            <a:fillRect/>
          </a:stretch>
        </p:blipFill>
        <p:spPr>
          <a:xfrm>
            <a:off x="9373746" y="3429000"/>
            <a:ext cx="2200582" cy="3181794"/>
          </a:xfrm>
          <a:prstGeom prst="rect">
            <a:avLst/>
          </a:prstGeom>
        </p:spPr>
      </p:pic>
      <p:sp>
        <p:nvSpPr>
          <p:cNvPr id="13" name="TextBox 12">
            <a:extLst>
              <a:ext uri="{FF2B5EF4-FFF2-40B4-BE49-F238E27FC236}">
                <a16:creationId xmlns:a16="http://schemas.microsoft.com/office/drawing/2014/main" id="{6772A861-0649-8D3C-874B-2E9B45885355}"/>
              </a:ext>
            </a:extLst>
          </p:cNvPr>
          <p:cNvSpPr txBox="1"/>
          <p:nvPr/>
        </p:nvSpPr>
        <p:spPr>
          <a:xfrm>
            <a:off x="2364509" y="5306398"/>
            <a:ext cx="6096000" cy="646331"/>
          </a:xfrm>
          <a:prstGeom prst="rect">
            <a:avLst/>
          </a:prstGeom>
          <a:noFill/>
        </p:spPr>
        <p:txBody>
          <a:bodyPr wrap="square">
            <a:spAutoFit/>
          </a:bodyPr>
          <a:lstStyle/>
          <a:p>
            <a:r>
              <a:rPr lang="en-GB" dirty="0"/>
              <a:t>All children start with Rusty on Stage 1 and work their way up to Stage 18: Diamond </a:t>
            </a:r>
          </a:p>
        </p:txBody>
      </p:sp>
    </p:spTree>
    <p:extLst>
      <p:ext uri="{BB962C8B-B14F-4D97-AF65-F5344CB8AC3E}">
        <p14:creationId xmlns:p14="http://schemas.microsoft.com/office/powerpoint/2010/main" val="2633635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630CB-5CB4-D19A-28E2-A7D67A517855}"/>
              </a:ext>
            </a:extLst>
          </p:cNvPr>
          <p:cNvSpPr txBox="1"/>
          <p:nvPr/>
        </p:nvSpPr>
        <p:spPr>
          <a:xfrm>
            <a:off x="2050473" y="1030652"/>
            <a:ext cx="9522691" cy="4524315"/>
          </a:xfrm>
          <a:prstGeom prst="rect">
            <a:avLst/>
          </a:prstGeom>
          <a:noFill/>
        </p:spPr>
        <p:txBody>
          <a:bodyPr wrap="square">
            <a:spAutoFit/>
          </a:bodyPr>
          <a:lstStyle/>
          <a:p>
            <a:pPr algn="ctr"/>
            <a:r>
              <a:rPr lang="en-GB" b="1" u="sng" dirty="0"/>
              <a:t>Playing The Game Story Mode</a:t>
            </a:r>
          </a:p>
          <a:p>
            <a:pPr algn="ctr"/>
            <a:r>
              <a:rPr lang="en-GB" b="1" u="sng" dirty="0"/>
              <a:t> </a:t>
            </a:r>
          </a:p>
          <a:p>
            <a:pPr marL="285750" indent="-285750">
              <a:buFont typeface="Arial" panose="020B0604020202020204" pitchFamily="34" charset="0"/>
              <a:buChar char="•"/>
            </a:pPr>
            <a:r>
              <a:rPr lang="en-GB" dirty="0"/>
              <a:t>The game starts in ‘Story Mode’.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are 18 stages from Rust to Diamond-and each stage is made up of a number of levels. Players start at Rust level 1 and, to unlock the next level they need to earn at least 2 out of 3 stars.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earn the 2 or 3 starts to pass the level, children must demonstrate a level of fluency when answering the questions. This means thy must be accurate and timely with their answers; if children get 0 or 1 starts they need to answer more quickly.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game ensures that learners don’t move on to the next level until they show they are prepared for it</a:t>
            </a:r>
          </a:p>
          <a:p>
            <a:pPr marL="285750" indent="-285750">
              <a:buFont typeface="Arial" panose="020B0604020202020204" pitchFamily="34" charset="0"/>
              <a:buChar char="•"/>
            </a:pPr>
            <a:endParaRPr lang="en-GB" dirty="0"/>
          </a:p>
        </p:txBody>
      </p:sp>
      <p:pic>
        <p:nvPicPr>
          <p:cNvPr id="10" name="Picture 9">
            <a:extLst>
              <a:ext uri="{FF2B5EF4-FFF2-40B4-BE49-F238E27FC236}">
                <a16:creationId xmlns:a16="http://schemas.microsoft.com/office/drawing/2014/main" id="{14FA3891-9847-1175-DCB5-46D711492D1F}"/>
              </a:ext>
            </a:extLst>
          </p:cNvPr>
          <p:cNvPicPr/>
          <p:nvPr/>
        </p:nvPicPr>
        <p:blipFill>
          <a:blip r:embed="rId2"/>
          <a:stretch/>
        </p:blipFill>
        <p:spPr>
          <a:xfrm>
            <a:off x="618836" y="3933160"/>
            <a:ext cx="1287001" cy="2264439"/>
          </a:xfrm>
          <a:prstGeom prst="rect">
            <a:avLst/>
          </a:prstGeom>
          <a:noFill/>
        </p:spPr>
      </p:pic>
      <p:pic>
        <p:nvPicPr>
          <p:cNvPr id="11" name="drawingObject7">
            <a:extLst>
              <a:ext uri="{FF2B5EF4-FFF2-40B4-BE49-F238E27FC236}">
                <a16:creationId xmlns:a16="http://schemas.microsoft.com/office/drawing/2014/main" id="{4F26A87E-73FE-E84E-29BE-12AA0F948C3C}"/>
              </a:ext>
            </a:extLst>
          </p:cNvPr>
          <p:cNvPicPr/>
          <p:nvPr/>
        </p:nvPicPr>
        <p:blipFill>
          <a:blip r:embed="rId3"/>
          <a:stretch/>
        </p:blipFill>
        <p:spPr>
          <a:xfrm>
            <a:off x="4902056" y="5566512"/>
            <a:ext cx="3514725" cy="1030605"/>
          </a:xfrm>
          <a:prstGeom prst="rect">
            <a:avLst/>
          </a:prstGeom>
          <a:noFill/>
        </p:spPr>
      </p:pic>
      <p:pic>
        <p:nvPicPr>
          <p:cNvPr id="13" name="Picture 12">
            <a:extLst>
              <a:ext uri="{FF2B5EF4-FFF2-40B4-BE49-F238E27FC236}">
                <a16:creationId xmlns:a16="http://schemas.microsoft.com/office/drawing/2014/main" id="{61A699C5-EF30-FE99-C292-9F76D8E23693}"/>
              </a:ext>
            </a:extLst>
          </p:cNvPr>
          <p:cNvPicPr>
            <a:picLocks noChangeAspect="1"/>
          </p:cNvPicPr>
          <p:nvPr/>
        </p:nvPicPr>
        <p:blipFill>
          <a:blip r:embed="rId4"/>
          <a:stretch>
            <a:fillRect/>
          </a:stretch>
        </p:blipFill>
        <p:spPr>
          <a:xfrm>
            <a:off x="9355605" y="338750"/>
            <a:ext cx="1571844" cy="1562318"/>
          </a:xfrm>
          <a:prstGeom prst="rect">
            <a:avLst/>
          </a:prstGeom>
        </p:spPr>
      </p:pic>
    </p:spTree>
    <p:extLst>
      <p:ext uri="{BB962C8B-B14F-4D97-AF65-F5344CB8AC3E}">
        <p14:creationId xmlns:p14="http://schemas.microsoft.com/office/powerpoint/2010/main" val="3606920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974A60-0FAA-2203-519B-A05C73ACA5E0}"/>
              </a:ext>
            </a:extLst>
          </p:cNvPr>
          <p:cNvSpPr txBox="1"/>
          <p:nvPr/>
        </p:nvSpPr>
        <p:spPr>
          <a:xfrm>
            <a:off x="2101272" y="951347"/>
            <a:ext cx="7989455" cy="5435719"/>
          </a:xfrm>
          <a:prstGeom prst="rect">
            <a:avLst/>
          </a:prstGeom>
          <a:noFill/>
        </p:spPr>
        <p:txBody>
          <a:bodyPr wrap="square">
            <a:spAutoFit/>
          </a:bodyPr>
          <a:lstStyle/>
          <a:p>
            <a:pPr algn="ctr">
              <a:lnSpc>
                <a:spcPct val="97000"/>
              </a:lnSpc>
            </a:pPr>
            <a:r>
              <a:rPr lang="en-GB" sz="1800" b="1" u="sng" dirty="0">
                <a:effectLst/>
                <a:latin typeface="Calibri" panose="020F0502020204030204" pitchFamily="34" charset="0"/>
                <a:ea typeface="Calibri" panose="020F0502020204030204" pitchFamily="34" charset="0"/>
              </a:rPr>
              <a:t>Playing The Game- </a:t>
            </a:r>
            <a:r>
              <a:rPr lang="en-GB" sz="1800" b="1" i="1" u="sng" dirty="0">
                <a:effectLst/>
                <a:latin typeface="Calibri" panose="020F0502020204030204" pitchFamily="34" charset="0"/>
                <a:ea typeface="Calibri" panose="020F0502020204030204" pitchFamily="34" charset="0"/>
              </a:rPr>
              <a:t>CHALLENGE MODE </a:t>
            </a:r>
          </a:p>
          <a:p>
            <a:pPr algn="just">
              <a:lnSpc>
                <a:spcPct val="97000"/>
              </a:lnSpc>
            </a:pPr>
            <a:endParaRPr lang="en-GB" b="1" i="1" dirty="0">
              <a:latin typeface="Calibri" panose="020F0502020204030204" pitchFamily="34" charset="0"/>
              <a:ea typeface="Calibri" panose="020F0502020204030204" pitchFamily="34" charset="0"/>
            </a:endParaRPr>
          </a:p>
          <a:p>
            <a:pPr algn="just">
              <a:lnSpc>
                <a:spcPct val="97000"/>
              </a:lnSpc>
            </a:pPr>
            <a:r>
              <a:rPr lang="en-GB" sz="1800" dirty="0">
                <a:effectLst/>
                <a:latin typeface="Calibri" panose="020F0502020204030204" pitchFamily="34" charset="0"/>
                <a:ea typeface="Calibri" panose="020F0502020204030204" pitchFamily="34" charset="0"/>
              </a:rPr>
              <a:t>Children choose a challenge and race against the clock to see how many questions they can answer correctly one minute.</a:t>
            </a:r>
          </a:p>
          <a:p>
            <a:pPr algn="just">
              <a:lnSpc>
                <a:spcPct val="97000"/>
              </a:lnSpc>
            </a:pPr>
            <a:endParaRPr lang="en-GB" dirty="0">
              <a:latin typeface="Calibri" panose="020F0502020204030204" pitchFamily="34" charset="0"/>
              <a:ea typeface="Calibri" panose="020F0502020204030204" pitchFamily="34" charset="0"/>
            </a:endParaRPr>
          </a:p>
          <a:p>
            <a:pPr algn="just">
              <a:lnSpc>
                <a:spcPct val="97000"/>
              </a:lnSpc>
            </a:pPr>
            <a:endParaRPr lang="en-GB" dirty="0">
              <a:effectLst/>
              <a:latin typeface="Calibri" panose="020F0502020204030204" pitchFamily="34" charset="0"/>
              <a:ea typeface="Calibri" panose="020F0502020204030204" pitchFamily="34" charset="0"/>
            </a:endParaRPr>
          </a:p>
          <a:p>
            <a:pPr algn="just">
              <a:lnSpc>
                <a:spcPct val="97000"/>
              </a:lnSpc>
            </a:pPr>
            <a:endParaRPr lang="en-GB" dirty="0">
              <a:latin typeface="Calibri" panose="020F0502020204030204" pitchFamily="34" charset="0"/>
              <a:ea typeface="Calibri" panose="020F0502020204030204" pitchFamily="34" charset="0"/>
            </a:endParaRPr>
          </a:p>
          <a:p>
            <a:pPr algn="just">
              <a:lnSpc>
                <a:spcPct val="97000"/>
              </a:lnSpc>
            </a:pPr>
            <a:endParaRPr lang="en-GB" dirty="0">
              <a:effectLst/>
              <a:latin typeface="Calibri" panose="020F0502020204030204" pitchFamily="34" charset="0"/>
              <a:ea typeface="Calibri" panose="020F0502020204030204" pitchFamily="34" charset="0"/>
            </a:endParaRPr>
          </a:p>
          <a:p>
            <a:pPr algn="just">
              <a:lnSpc>
                <a:spcPct val="97000"/>
              </a:lnSpc>
            </a:pPr>
            <a:endParaRPr lang="en-GB" dirty="0">
              <a:latin typeface="Calibri" panose="020F0502020204030204" pitchFamily="34" charset="0"/>
              <a:ea typeface="Calibri" panose="020F0502020204030204" pitchFamily="34" charset="0"/>
            </a:endParaRPr>
          </a:p>
          <a:p>
            <a:pPr algn="just">
              <a:lnSpc>
                <a:spcPct val="97000"/>
              </a:lnSpc>
            </a:pPr>
            <a:endParaRPr lang="en-GB" dirty="0">
              <a:effectLst/>
              <a:latin typeface="Calibri" panose="020F0502020204030204" pitchFamily="34" charset="0"/>
              <a:ea typeface="Calibri" panose="020F0502020204030204" pitchFamily="34" charset="0"/>
            </a:endParaRPr>
          </a:p>
          <a:p>
            <a:pPr algn="just">
              <a:lnSpc>
                <a:spcPct val="97000"/>
              </a:lnSpc>
            </a:pPr>
            <a:endParaRPr lang="en-GB" dirty="0">
              <a:latin typeface="Calibri" panose="020F0502020204030204" pitchFamily="34" charset="0"/>
              <a:ea typeface="Calibri" panose="020F0502020204030204" pitchFamily="34" charset="0"/>
            </a:endParaRPr>
          </a:p>
          <a:p>
            <a:pPr algn="just">
              <a:lnSpc>
                <a:spcPct val="97000"/>
              </a:lnSpc>
            </a:pPr>
            <a:endParaRPr lang="en-GB" dirty="0">
              <a:effectLst/>
              <a:latin typeface="Calibri" panose="020F0502020204030204" pitchFamily="34" charset="0"/>
              <a:ea typeface="Calibri" panose="020F0502020204030204" pitchFamily="34" charset="0"/>
            </a:endParaRPr>
          </a:p>
          <a:p>
            <a:pPr algn="just">
              <a:lnSpc>
                <a:spcPct val="97000"/>
              </a:lnSpc>
            </a:pPr>
            <a:endParaRPr lang="en-GB" dirty="0">
              <a:latin typeface="Calibri" panose="020F0502020204030204" pitchFamily="34" charset="0"/>
              <a:ea typeface="Calibri" panose="020F0502020204030204" pitchFamily="34" charset="0"/>
            </a:endParaRPr>
          </a:p>
          <a:p>
            <a:pPr algn="just">
              <a:lnSpc>
                <a:spcPct val="97000"/>
              </a:lnSpc>
            </a:pPr>
            <a:endParaRPr lang="en-GB" dirty="0">
              <a:effectLst/>
              <a:latin typeface="Calibri" panose="020F0502020204030204" pitchFamily="34" charset="0"/>
              <a:ea typeface="Calibri" panose="020F0502020204030204" pitchFamily="34" charset="0"/>
            </a:endParaRPr>
          </a:p>
          <a:p>
            <a:pPr algn="just">
              <a:lnSpc>
                <a:spcPct val="97000"/>
              </a:lnSpc>
            </a:pPr>
            <a:r>
              <a:rPr lang="en-GB" dirty="0">
                <a:effectLst/>
                <a:latin typeface="Calibri" panose="020F0502020204030204" pitchFamily="34" charset="0"/>
                <a:ea typeface="Calibri" panose="020F0502020204030204" pitchFamily="34" charset="0"/>
              </a:rPr>
              <a:t>When players complete Stage 3 (Tin) : Level 35 in Story Mode, unlocks Challenge Mode. Here they can race the clock to test themselves on how many questions they can answer correctly in one minute. There are 20 different challenges to choose from ; each challenge testing a different skill, for example number bonds to 10, adding single digits or subtracting double digits. </a:t>
            </a:r>
          </a:p>
          <a:p>
            <a:pPr marR="541020" indent="80645">
              <a:lnSpc>
                <a:spcPct val="97000"/>
              </a:lnSpc>
            </a:pPr>
            <a:r>
              <a:rPr lang="en-GB" sz="800" dirty="0">
                <a:effectLst/>
                <a:latin typeface="Calibri" panose="020F0502020204030204" pitchFamily="34" charset="0"/>
                <a:ea typeface="Calibri" panose="020F0502020204030204" pitchFamily="34" charset="0"/>
              </a:rPr>
              <a:t/>
            </a:r>
            <a:br>
              <a:rPr lang="en-GB" sz="800" dirty="0">
                <a:effectLst/>
                <a:latin typeface="Calibri" panose="020F0502020204030204" pitchFamily="34" charset="0"/>
                <a:ea typeface="Calibri" panose="020F0502020204030204" pitchFamily="34" charset="0"/>
              </a:rPr>
            </a:br>
            <a:endParaRPr lang="en-GB" sz="800"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95D9B8D8-9528-79B9-A28B-81A7644436F2}"/>
              </a:ext>
            </a:extLst>
          </p:cNvPr>
          <p:cNvPicPr>
            <a:picLocks noChangeAspect="1"/>
          </p:cNvPicPr>
          <p:nvPr/>
        </p:nvPicPr>
        <p:blipFill>
          <a:blip r:embed="rId2"/>
          <a:stretch>
            <a:fillRect/>
          </a:stretch>
        </p:blipFill>
        <p:spPr>
          <a:xfrm>
            <a:off x="8981012" y="1971347"/>
            <a:ext cx="2819794" cy="2619741"/>
          </a:xfrm>
          <a:prstGeom prst="rect">
            <a:avLst/>
          </a:prstGeom>
        </p:spPr>
      </p:pic>
    </p:spTree>
    <p:extLst>
      <p:ext uri="{BB962C8B-B14F-4D97-AF65-F5344CB8AC3E}">
        <p14:creationId xmlns:p14="http://schemas.microsoft.com/office/powerpoint/2010/main" val="2376267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BE9488-433F-875D-A34D-3A0B8320CF50}"/>
              </a:ext>
            </a:extLst>
          </p:cNvPr>
          <p:cNvSpPr txBox="1"/>
          <p:nvPr/>
        </p:nvSpPr>
        <p:spPr>
          <a:xfrm>
            <a:off x="2724727" y="632752"/>
            <a:ext cx="8569036" cy="369332"/>
          </a:xfrm>
          <a:prstGeom prst="rect">
            <a:avLst/>
          </a:prstGeom>
          <a:noFill/>
        </p:spPr>
        <p:txBody>
          <a:bodyPr wrap="square">
            <a:spAutoFit/>
          </a:bodyPr>
          <a:lstStyle/>
          <a:p>
            <a:pPr algn="ctr"/>
            <a:r>
              <a:rPr lang="en-GB" b="1" u="sng" dirty="0"/>
              <a:t>How can parents support?</a:t>
            </a:r>
          </a:p>
        </p:txBody>
      </p:sp>
      <p:sp>
        <p:nvSpPr>
          <p:cNvPr id="6" name="TextBox 5">
            <a:extLst>
              <a:ext uri="{FF2B5EF4-FFF2-40B4-BE49-F238E27FC236}">
                <a16:creationId xmlns:a16="http://schemas.microsoft.com/office/drawing/2014/main" id="{4A6EC296-1D5C-3A52-D248-AEF26C9A7B9A}"/>
              </a:ext>
            </a:extLst>
          </p:cNvPr>
          <p:cNvSpPr txBox="1"/>
          <p:nvPr/>
        </p:nvSpPr>
        <p:spPr>
          <a:xfrm>
            <a:off x="482600" y="1305341"/>
            <a:ext cx="7744690" cy="4247317"/>
          </a:xfrm>
          <a:prstGeom prst="rect">
            <a:avLst/>
          </a:prstGeom>
          <a:noFill/>
        </p:spPr>
        <p:txBody>
          <a:bodyPr wrap="square">
            <a:spAutoFit/>
          </a:bodyPr>
          <a:lstStyle/>
          <a:p>
            <a:pPr marL="285750" indent="-285750">
              <a:buFont typeface="Arial" panose="020B0604020202020204" pitchFamily="34" charset="0"/>
              <a:buChar char="•"/>
            </a:pPr>
            <a:r>
              <a:rPr lang="en-GB" dirty="0"/>
              <a:t>We recommend that children play 5-10 minutes a day, 4 or 5 times a week. </a:t>
            </a:r>
            <a:r>
              <a:rPr lang="en-GB" b="1" dirty="0"/>
              <a:t>Little and often is best! </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dirty="0"/>
              <a:t>Some children may ned help at times; there is an information </a:t>
            </a:r>
            <a:r>
              <a:rPr lang="en-GB" dirty="0" err="1"/>
              <a:t>slie</a:t>
            </a:r>
            <a:r>
              <a:rPr lang="en-GB" dirty="0"/>
              <a:t> before each level begins to help!</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Making mistakes is a good thing! We love growth mindset at Potten end! Praise effort and perseverance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Becoming stuck n a level? Go back to earlier ones and try and complete them with 3 stars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children are still finding it difficult to complete levels with 2 stars, please speak to us. We can change the story settings or help with strategies </a:t>
            </a:r>
          </a:p>
        </p:txBody>
      </p:sp>
      <p:pic>
        <p:nvPicPr>
          <p:cNvPr id="5124" name="Picture 4" descr="Image result for numbots robot ">
            <a:extLst>
              <a:ext uri="{FF2B5EF4-FFF2-40B4-BE49-F238E27FC236}">
                <a16:creationId xmlns:a16="http://schemas.microsoft.com/office/drawing/2014/main" id="{59B37C5E-EFA5-0BD6-A93A-0495E7C7BB0B}"/>
              </a:ext>
            </a:extLst>
          </p:cNvPr>
          <p:cNvPicPr>
            <a:picLocks noChangeAspect="1" noChangeArrowheads="1"/>
          </p:cNvPicPr>
          <p:nvPr/>
        </p:nvPicPr>
        <p:blipFill>
          <a:blip r:embed="rId2">
            <a:alphaModFix amt="96000"/>
            <a:extLst>
              <a:ext uri="{28A0092B-C50C-407E-A947-70E740481C1C}">
                <a14:useLocalDpi xmlns:a14="http://schemas.microsoft.com/office/drawing/2010/main" val="0"/>
              </a:ext>
            </a:extLst>
          </a:blip>
          <a:srcRect/>
          <a:stretch>
            <a:fillRect/>
          </a:stretch>
        </p:blipFill>
        <p:spPr bwMode="auto">
          <a:xfrm>
            <a:off x="9690100" y="2433204"/>
            <a:ext cx="1893840" cy="2840760"/>
          </a:xfrm>
          <a:prstGeom prst="rect">
            <a:avLst/>
          </a:prstGeom>
          <a:noFill/>
        </p:spPr>
      </p:pic>
    </p:spTree>
    <p:extLst>
      <p:ext uri="{BB962C8B-B14F-4D97-AF65-F5344CB8AC3E}">
        <p14:creationId xmlns:p14="http://schemas.microsoft.com/office/powerpoint/2010/main" val="1481094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BAD550-27D4-2EA7-7F45-EDD095F1185A}"/>
              </a:ext>
            </a:extLst>
          </p:cNvPr>
          <p:cNvSpPr txBox="1"/>
          <p:nvPr/>
        </p:nvSpPr>
        <p:spPr>
          <a:xfrm>
            <a:off x="2456873" y="2514883"/>
            <a:ext cx="9088582" cy="629660"/>
          </a:xfrm>
          <a:prstGeom prst="rect">
            <a:avLst/>
          </a:prstGeom>
          <a:noFill/>
        </p:spPr>
        <p:txBody>
          <a:bodyPr wrap="square">
            <a:spAutoFit/>
          </a:bodyPr>
          <a:lstStyle/>
          <a:p>
            <a:pPr marL="1154430" marR="619760" indent="-494030" algn="ctr">
              <a:lnSpc>
                <a:spcPct val="97000"/>
              </a:lnSpc>
              <a:spcAft>
                <a:spcPts val="0"/>
              </a:spcAft>
            </a:pPr>
            <a:r>
              <a:rPr lang="en-GB" sz="1800" b="1" i="1" dirty="0">
                <a:effectLst/>
                <a:latin typeface="Calibri" panose="020F0502020204030204" pitchFamily="34" charset="0"/>
                <a:ea typeface="Calibri" panose="020F0502020204030204" pitchFamily="34" charset="0"/>
              </a:rPr>
              <a:t>To get the best out of </a:t>
            </a:r>
            <a:r>
              <a:rPr lang="en-GB" sz="1800" b="1" i="1" dirty="0" err="1">
                <a:effectLst/>
                <a:latin typeface="Calibri" panose="020F0502020204030204" pitchFamily="34" charset="0"/>
                <a:ea typeface="Calibri" panose="020F0502020204030204" pitchFamily="34" charset="0"/>
              </a:rPr>
              <a:t>NumBots</a:t>
            </a:r>
            <a:r>
              <a:rPr lang="en-GB" sz="1800" b="1" i="1" dirty="0">
                <a:effectLst/>
                <a:latin typeface="Calibri" panose="020F0502020204030204" pitchFamily="34" charset="0"/>
                <a:ea typeface="Calibri" panose="020F0502020204030204" pitchFamily="34" charset="0"/>
              </a:rPr>
              <a:t>, we suggest children play for 5 minutes 4-5 times a week - little and often is the key.</a:t>
            </a:r>
            <a:endParaRPr lang="en-GB" sz="800" dirty="0">
              <a:effectLst/>
              <a:latin typeface="Calibri" panose="020F0502020204030204" pitchFamily="34" charset="0"/>
              <a:ea typeface="Calibri" panose="020F0502020204030204" pitchFamily="34" charset="0"/>
            </a:endParaRPr>
          </a:p>
        </p:txBody>
      </p:sp>
      <p:sp>
        <p:nvSpPr>
          <p:cNvPr id="4" name="Rectangle 2">
            <a:extLst>
              <a:ext uri="{FF2B5EF4-FFF2-40B4-BE49-F238E27FC236}">
                <a16:creationId xmlns:a16="http://schemas.microsoft.com/office/drawing/2014/main" id="{BE8CC32D-257A-4040-7FF4-1FF2E216674A}"/>
              </a:ext>
            </a:extLst>
          </p:cNvPr>
          <p:cNvSpPr>
            <a:spLocks noChangeArrowheads="1"/>
          </p:cNvSpPr>
          <p:nvPr/>
        </p:nvSpPr>
        <p:spPr bwMode="auto">
          <a:xfrm>
            <a:off x="1091045" y="22074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drawingObject19">
            <a:extLst>
              <a:ext uri="{FF2B5EF4-FFF2-40B4-BE49-F238E27FC236}">
                <a16:creationId xmlns:a16="http://schemas.microsoft.com/office/drawing/2014/main" id="{8A91BFA5-731E-E30C-2174-EA65FDDE5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041" y="1312141"/>
            <a:ext cx="2857500" cy="895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F43BA6E-41B2-C098-8F0B-9EA931F1FBC8}"/>
              </a:ext>
            </a:extLst>
          </p:cNvPr>
          <p:cNvSpPr>
            <a:spLocks noChangeArrowheads="1"/>
          </p:cNvSpPr>
          <p:nvPr/>
        </p:nvSpPr>
        <p:spPr bwMode="auto">
          <a:xfrm>
            <a:off x="3794337" y="1648440"/>
            <a:ext cx="83454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a:ln>
                  <a:noFill/>
                </a:ln>
                <a:effectLst/>
                <a:latin typeface="Arial" panose="020B0604020202020204" pitchFamily="34" charset="0"/>
                <a:ea typeface="Calibri" panose="020F0502020204030204" pitchFamily="34" charset="0"/>
              </a:rPr>
              <a:t>is a lot of fun! It’s also a great place for the children to practise their counting and number facts.</a:t>
            </a:r>
            <a:endParaRPr kumimoji="0" lang="en-GB" altLang="en-US" sz="1000" b="0" i="0" u="none" strike="noStrike" cap="none" normalizeH="0" baseline="0" dirty="0">
              <a:ln>
                <a:noFill/>
              </a:ln>
              <a:effectLst/>
              <a:latin typeface="Arial" panose="020B0604020202020204" pitchFamily="34" charset="0"/>
            </a:endParaRPr>
          </a:p>
        </p:txBody>
      </p:sp>
      <p:sp>
        <p:nvSpPr>
          <p:cNvPr id="7" name="TextBox 6">
            <a:extLst>
              <a:ext uri="{FF2B5EF4-FFF2-40B4-BE49-F238E27FC236}">
                <a16:creationId xmlns:a16="http://schemas.microsoft.com/office/drawing/2014/main" id="{6042F8AA-FB47-86CA-7DB2-C8F6D743EB6E}"/>
              </a:ext>
            </a:extLst>
          </p:cNvPr>
          <p:cNvSpPr txBox="1"/>
          <p:nvPr/>
        </p:nvSpPr>
        <p:spPr>
          <a:xfrm>
            <a:off x="1357744" y="3773911"/>
            <a:ext cx="10113819" cy="898323"/>
          </a:xfrm>
          <a:prstGeom prst="rect">
            <a:avLst/>
          </a:prstGeom>
          <a:noFill/>
        </p:spPr>
        <p:txBody>
          <a:bodyPr wrap="square">
            <a:spAutoFit/>
          </a:bodyPr>
          <a:lstStyle/>
          <a:p>
            <a:pPr marL="269875" marR="160020" indent="153670" algn="ctr">
              <a:lnSpc>
                <a:spcPct val="97000"/>
              </a:lnSpc>
              <a:spcAft>
                <a:spcPts val="0"/>
              </a:spcAft>
            </a:pPr>
            <a:r>
              <a:rPr lang="en-GB" sz="1800" dirty="0">
                <a:effectLst/>
                <a:latin typeface="Calibri" panose="020F0502020204030204" pitchFamily="34" charset="0"/>
                <a:ea typeface="Calibri" panose="020F0502020204030204" pitchFamily="34" charset="0"/>
              </a:rPr>
              <a:t>Maths is really hard when your counting and number facts aren’t secure. </a:t>
            </a:r>
            <a:r>
              <a:rPr lang="en-GB" sz="1800" b="1" i="1" dirty="0" err="1">
                <a:effectLst/>
                <a:latin typeface="Calibri" panose="020F0502020204030204" pitchFamily="34" charset="0"/>
                <a:ea typeface="Calibri" panose="020F0502020204030204" pitchFamily="34" charset="0"/>
              </a:rPr>
              <a:t>NumBots</a:t>
            </a:r>
            <a:r>
              <a:rPr lang="en-GB" sz="1800" b="1" i="1"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is a great way to start building maths confidence.</a:t>
            </a:r>
            <a:endParaRPr lang="en-GB" sz="800" dirty="0">
              <a:effectLst/>
              <a:latin typeface="Calibri" panose="020F0502020204030204" pitchFamily="34" charset="0"/>
              <a:ea typeface="Calibri" panose="020F0502020204030204" pitchFamily="34" charset="0"/>
            </a:endParaRPr>
          </a:p>
          <a:p>
            <a:pPr marL="58420" algn="ctr">
              <a:lnSpc>
                <a:spcPct val="97000"/>
              </a:lnSpc>
              <a:spcAft>
                <a:spcPts val="0"/>
              </a:spcAft>
            </a:pPr>
            <a:r>
              <a:rPr lang="en-GB" sz="1800" dirty="0">
                <a:effectLst/>
                <a:latin typeface="Calibri" panose="020F0502020204030204" pitchFamily="34" charset="0"/>
                <a:ea typeface="Calibri" panose="020F0502020204030204" pitchFamily="34" charset="0"/>
              </a:rPr>
              <a:t>If you have any questions at all, please ask. Thank-you for your support!</a:t>
            </a:r>
            <a:endParaRPr lang="en-GB" sz="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90003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2DF6-B5AE-13F1-E435-DF47EE669377}"/>
              </a:ext>
            </a:extLst>
          </p:cNvPr>
          <p:cNvSpPr>
            <a:spLocks noGrp="1"/>
          </p:cNvSpPr>
          <p:nvPr>
            <p:ph type="title"/>
          </p:nvPr>
        </p:nvSpPr>
        <p:spPr/>
        <p:txBody>
          <a:bodyPr/>
          <a:lstStyle/>
          <a:p>
            <a:r>
              <a:rPr lang="en-GB" dirty="0"/>
              <a:t>Log in Letter</a:t>
            </a:r>
          </a:p>
        </p:txBody>
      </p:sp>
      <p:pic>
        <p:nvPicPr>
          <p:cNvPr id="6" name="Content Placeholder 5">
            <a:extLst>
              <a:ext uri="{FF2B5EF4-FFF2-40B4-BE49-F238E27FC236}">
                <a16:creationId xmlns:a16="http://schemas.microsoft.com/office/drawing/2014/main" id="{0DE5CD6A-240D-1548-E14A-2014F793049E}"/>
              </a:ext>
            </a:extLst>
          </p:cNvPr>
          <p:cNvPicPr>
            <a:picLocks noGrp="1" noChangeAspect="1"/>
          </p:cNvPicPr>
          <p:nvPr>
            <p:ph idx="1"/>
          </p:nvPr>
        </p:nvPicPr>
        <p:blipFill>
          <a:blip r:embed="rId2"/>
          <a:stretch>
            <a:fillRect/>
          </a:stretch>
        </p:blipFill>
        <p:spPr>
          <a:xfrm>
            <a:off x="6974671" y="446193"/>
            <a:ext cx="3878283" cy="5414962"/>
          </a:xfrm>
        </p:spPr>
      </p:pic>
      <p:sp>
        <p:nvSpPr>
          <p:cNvPr id="4" name="Text Placeholder 3">
            <a:extLst>
              <a:ext uri="{FF2B5EF4-FFF2-40B4-BE49-F238E27FC236}">
                <a16:creationId xmlns:a16="http://schemas.microsoft.com/office/drawing/2014/main" id="{1575518A-AADA-BBC1-C942-E93A9D5A26DC}"/>
              </a:ext>
            </a:extLst>
          </p:cNvPr>
          <p:cNvSpPr>
            <a:spLocks noGrp="1"/>
          </p:cNvSpPr>
          <p:nvPr>
            <p:ph type="body" sz="half" idx="2"/>
          </p:nvPr>
        </p:nvSpPr>
        <p:spPr/>
        <p:txBody>
          <a:bodyPr/>
          <a:lstStyle/>
          <a:p>
            <a:r>
              <a:rPr lang="en-GB" dirty="0"/>
              <a:t>At the top child’s name</a:t>
            </a:r>
          </a:p>
          <a:p>
            <a:r>
              <a:rPr lang="en-GB" dirty="0"/>
              <a:t>User Name</a:t>
            </a:r>
          </a:p>
          <a:p>
            <a:r>
              <a:rPr lang="en-GB" dirty="0"/>
              <a:t>Password </a:t>
            </a:r>
          </a:p>
          <a:p>
            <a:r>
              <a:rPr lang="en-GB" dirty="0"/>
              <a:t>Parent Code </a:t>
            </a:r>
          </a:p>
        </p:txBody>
      </p:sp>
      <p:sp>
        <p:nvSpPr>
          <p:cNvPr id="7" name="TextBox 6">
            <a:extLst>
              <a:ext uri="{FF2B5EF4-FFF2-40B4-BE49-F238E27FC236}">
                <a16:creationId xmlns:a16="http://schemas.microsoft.com/office/drawing/2014/main" id="{90C9C5A2-9266-146A-1C06-1878789DDF6C}"/>
              </a:ext>
            </a:extLst>
          </p:cNvPr>
          <p:cNvSpPr txBox="1"/>
          <p:nvPr/>
        </p:nvSpPr>
        <p:spPr>
          <a:xfrm>
            <a:off x="7601527" y="627618"/>
            <a:ext cx="1302328" cy="369332"/>
          </a:xfrm>
          <a:prstGeom prst="rect">
            <a:avLst/>
          </a:prstGeom>
          <a:solidFill>
            <a:schemeClr val="tx1"/>
          </a:solidFill>
        </p:spPr>
        <p:txBody>
          <a:bodyPr wrap="square" rtlCol="0">
            <a:spAutoFit/>
          </a:bodyPr>
          <a:lstStyle/>
          <a:p>
            <a:endParaRPr lang="en-GB" dirty="0"/>
          </a:p>
        </p:txBody>
      </p:sp>
      <p:pic>
        <p:nvPicPr>
          <p:cNvPr id="10" name="Picture 9">
            <a:extLst>
              <a:ext uri="{FF2B5EF4-FFF2-40B4-BE49-F238E27FC236}">
                <a16:creationId xmlns:a16="http://schemas.microsoft.com/office/drawing/2014/main" id="{C696BC24-EC8E-701F-CE4A-173A8152AC2B}"/>
              </a:ext>
            </a:extLst>
          </p:cNvPr>
          <p:cNvPicPr>
            <a:picLocks noChangeAspect="1"/>
          </p:cNvPicPr>
          <p:nvPr/>
        </p:nvPicPr>
        <p:blipFill>
          <a:blip r:embed="rId3"/>
          <a:stretch>
            <a:fillRect/>
          </a:stretch>
        </p:blipFill>
        <p:spPr>
          <a:xfrm>
            <a:off x="7752763" y="1637868"/>
            <a:ext cx="929420" cy="264928"/>
          </a:xfrm>
          <a:prstGeom prst="rect">
            <a:avLst/>
          </a:prstGeom>
        </p:spPr>
      </p:pic>
      <p:pic>
        <p:nvPicPr>
          <p:cNvPr id="11" name="Picture 10">
            <a:extLst>
              <a:ext uri="{FF2B5EF4-FFF2-40B4-BE49-F238E27FC236}">
                <a16:creationId xmlns:a16="http://schemas.microsoft.com/office/drawing/2014/main" id="{E916AB65-1EC8-E406-268D-793B9D69ACA6}"/>
              </a:ext>
            </a:extLst>
          </p:cNvPr>
          <p:cNvPicPr>
            <a:picLocks noChangeAspect="1"/>
          </p:cNvPicPr>
          <p:nvPr/>
        </p:nvPicPr>
        <p:blipFill>
          <a:blip r:embed="rId4"/>
          <a:stretch>
            <a:fillRect/>
          </a:stretch>
        </p:blipFill>
        <p:spPr>
          <a:xfrm>
            <a:off x="7752763" y="996950"/>
            <a:ext cx="926672" cy="174603"/>
          </a:xfrm>
          <a:prstGeom prst="rect">
            <a:avLst/>
          </a:prstGeom>
        </p:spPr>
      </p:pic>
      <p:pic>
        <p:nvPicPr>
          <p:cNvPr id="12" name="Picture 11">
            <a:extLst>
              <a:ext uri="{FF2B5EF4-FFF2-40B4-BE49-F238E27FC236}">
                <a16:creationId xmlns:a16="http://schemas.microsoft.com/office/drawing/2014/main" id="{0BBB4F82-32DD-15A2-8C11-F5088439B6DD}"/>
              </a:ext>
            </a:extLst>
          </p:cNvPr>
          <p:cNvPicPr>
            <a:picLocks noChangeAspect="1"/>
          </p:cNvPicPr>
          <p:nvPr/>
        </p:nvPicPr>
        <p:blipFill>
          <a:blip r:embed="rId3"/>
          <a:stretch>
            <a:fillRect/>
          </a:stretch>
        </p:blipFill>
        <p:spPr>
          <a:xfrm>
            <a:off x="7752764" y="1218766"/>
            <a:ext cx="926672" cy="371888"/>
          </a:xfrm>
          <a:prstGeom prst="rect">
            <a:avLst/>
          </a:prstGeom>
        </p:spPr>
      </p:pic>
    </p:spTree>
    <p:extLst>
      <p:ext uri="{BB962C8B-B14F-4D97-AF65-F5344CB8AC3E}">
        <p14:creationId xmlns:p14="http://schemas.microsoft.com/office/powerpoint/2010/main" val="3639619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2CC0B-D5F1-40B8-9CC6-4A36850B6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0" y="5"/>
            <a:ext cx="12192000" cy="6857990"/>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2589213" y="2514600"/>
            <a:ext cx="8915399" cy="2262781"/>
          </a:xfrm>
        </p:spPr>
        <p:txBody>
          <a:bodyPr rtlCol="0">
            <a:normAutofit/>
          </a:bodyPr>
          <a:lstStyle/>
          <a:p>
            <a:pPr rtl="0"/>
            <a:r>
              <a:rPr lang="en-GB"/>
              <a:t>Thank you</a:t>
            </a:r>
          </a:p>
        </p:txBody>
      </p:sp>
      <p:sp>
        <p:nvSpPr>
          <p:cNvPr id="3" name="Subtitle 2">
            <a:extLst>
              <a:ext uri="{FF2B5EF4-FFF2-40B4-BE49-F238E27FC236}">
                <a16:creationId xmlns:a16="http://schemas.microsoft.com/office/drawing/2014/main" id="{96D75439-C766-134A-A0D0-BE002D8B0AAD}"/>
              </a:ext>
            </a:extLst>
          </p:cNvPr>
          <p:cNvSpPr>
            <a:spLocks noGrp="1"/>
          </p:cNvSpPr>
          <p:nvPr>
            <p:ph type="subTitle" idx="1"/>
          </p:nvPr>
        </p:nvSpPr>
        <p:spPr>
          <a:xfrm>
            <a:off x="2589213" y="4777379"/>
            <a:ext cx="8915399" cy="1126283"/>
          </a:xfrm>
        </p:spPr>
        <p:txBody>
          <a:bodyPr rtlCol="0">
            <a:normAutofit/>
          </a:bodyPr>
          <a:lstStyle/>
          <a:p>
            <a:pPr rtl="0"/>
            <a:endParaRPr lang="en-GB" dirty="0"/>
          </a:p>
        </p:txBody>
      </p:sp>
      <p:grpSp>
        <p:nvGrpSpPr>
          <p:cNvPr id="12" name="Group 11">
            <a:extLst>
              <a:ext uri="{FF2B5EF4-FFF2-40B4-BE49-F238E27FC236}">
                <a16:creationId xmlns:a16="http://schemas.microsoft.com/office/drawing/2014/main" id="{631C6CE6-1810-44ED-A6D7-3FF53040A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Freeform 11">
              <a:extLst>
                <a:ext uri="{FF2B5EF4-FFF2-40B4-BE49-F238E27FC236}">
                  <a16:creationId xmlns:a16="http://schemas.microsoft.com/office/drawing/2014/main" id="{1F6D8BFE-D0D0-4BAE-9D5A-701DE7D3CE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53F86D30-CEDB-4D96-AF73-AA3CD5A43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F5187540-C4C8-410C-A395-69FCB1C8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75BD6E4A-797C-451B-B08F-D99C1A9D1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0D241082-BAFA-462E-827B-5814B020F5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920CCBD-116D-450B-9608-99F05F7D7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A57CD3DE-CEAF-4BD4-A5EF-24B3E622BB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EC3258C-366B-4629-A7D3-5173D3637D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D444D63A-CE2B-4ACD-BA0E-4ADECAD8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7A504DF6-187A-4A54-96E8-3F3F28AAA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FE04C6F5-6DC5-4C7E-9278-9BE624FC7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94A02D9B-E6A9-4D6A-9D2A-D81C76802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B78034A6-3565-46AA-9E73-1C954666AB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Freeform 27">
              <a:extLst>
                <a:ext uri="{FF2B5EF4-FFF2-40B4-BE49-F238E27FC236}">
                  <a16:creationId xmlns:a16="http://schemas.microsoft.com/office/drawing/2014/main" id="{04947AA2-A772-42CB-9CEC-065095D3DC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83C52D84-DEC1-4E16-972E-8EEA5D522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2036A28D-EF09-41F7-906F-CF405361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EE8D92C7-C907-4120-95E3-80E3DC85B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BBCEAAB8-CD22-41D7-B330-702682A27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6BBC1FEE-3D72-492B-8D8A-BE1A55076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C28C6E5C-C393-435C-96A1-AA2859BDC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2C2C991F-AC51-4DF5-B8DD-19B08C1CBF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9C916B5F-285D-4F5A-9085-6781753AF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0375DD5F-9D17-4873-B697-3D44A5EBE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A159BBC7-6A8B-4612-94A8-56323452C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177C901C-F8DE-4C99-95C8-F8CA1B84F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Rectangle 39">
            <a:extLst>
              <a:ext uri="{FF2B5EF4-FFF2-40B4-BE49-F238E27FC236}">
                <a16:creationId xmlns:a16="http://schemas.microsoft.com/office/drawing/2014/main" id="{D1D655F2-6D15-4265-ADEE-EF0075C13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9">
            <a:extLst>
              <a:ext uri="{FF2B5EF4-FFF2-40B4-BE49-F238E27FC236}">
                <a16:creationId xmlns:a16="http://schemas.microsoft.com/office/drawing/2014/main" id="{3248A930-1A6E-4EFB-8213-D1AC735BE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4063739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8FE60-F8BD-B19A-49C0-1D58E9CAF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084B5-34EC-3CAB-5987-6BBD29F99513}"/>
              </a:ext>
            </a:extLst>
          </p:cNvPr>
          <p:cNvSpPr>
            <a:spLocks noGrp="1"/>
          </p:cNvSpPr>
          <p:nvPr>
            <p:ph type="title"/>
          </p:nvPr>
        </p:nvSpPr>
        <p:spPr/>
        <p:txBody>
          <a:bodyPr/>
          <a:lstStyle/>
          <a:p>
            <a:r>
              <a:rPr lang="en-GB" dirty="0"/>
              <a:t>Parent Portal </a:t>
            </a:r>
          </a:p>
        </p:txBody>
      </p:sp>
      <p:sp>
        <p:nvSpPr>
          <p:cNvPr id="4" name="Text Placeholder 3">
            <a:extLst>
              <a:ext uri="{FF2B5EF4-FFF2-40B4-BE49-F238E27FC236}">
                <a16:creationId xmlns:a16="http://schemas.microsoft.com/office/drawing/2014/main" id="{B7593C11-9CA4-F5B2-20F4-71854866D72B}"/>
              </a:ext>
            </a:extLst>
          </p:cNvPr>
          <p:cNvSpPr>
            <a:spLocks noGrp="1"/>
          </p:cNvSpPr>
          <p:nvPr>
            <p:ph type="body" sz="half" idx="2"/>
          </p:nvPr>
        </p:nvSpPr>
        <p:spPr>
          <a:xfrm>
            <a:off x="2589212" y="1422400"/>
            <a:ext cx="3505199" cy="4615643"/>
          </a:xfrm>
        </p:spPr>
        <p:txBody>
          <a:bodyPr>
            <a:normAutofit lnSpcReduction="10000"/>
          </a:bodyPr>
          <a:lstStyle/>
          <a:p>
            <a:pPr algn="l"/>
            <a:r>
              <a:rPr lang="en-GB" b="0" i="0" dirty="0">
                <a:solidFill>
                  <a:schemeClr val="tx1"/>
                </a:solidFill>
                <a:effectLst/>
                <a:latin typeface="Calibri" panose="020F0502020204030204" pitchFamily="34" charset="0"/>
              </a:rPr>
              <a:t>Parent Portal is an exciting feature of Purple Mash which allows parents/carers to gain insight into your child's learning on Purple Mash. You can easily see all the activities associated with your child, including any rewards or approved work to display boards and blogs. A child may wish to share a piece of work with their parent, this too can easily be accessed via Parent Portal.</a:t>
            </a:r>
          </a:p>
          <a:p>
            <a:pPr algn="l"/>
            <a:r>
              <a:rPr lang="en-GB" sz="1800" b="1" i="0" u="sng" dirty="0">
                <a:solidFill>
                  <a:schemeClr val="tx1"/>
                </a:solidFill>
                <a:effectLst/>
                <a:latin typeface="Calibri" panose="020F0502020204030204" pitchFamily="34" charset="0"/>
              </a:rPr>
              <a:t>Registration</a:t>
            </a:r>
            <a:endParaRPr lang="en-GB" b="0" i="0" dirty="0">
              <a:solidFill>
                <a:schemeClr val="tx1"/>
              </a:solidFill>
              <a:effectLst/>
              <a:latin typeface="Calibri" panose="020F0502020204030204" pitchFamily="34" charset="0"/>
            </a:endParaRPr>
          </a:p>
          <a:p>
            <a:pPr algn="l"/>
            <a:r>
              <a:rPr lang="en-GB" b="0" i="0" dirty="0">
                <a:solidFill>
                  <a:schemeClr val="tx1"/>
                </a:solidFill>
                <a:effectLst/>
                <a:latin typeface="Calibri" panose="020F0502020204030204" pitchFamily="34" charset="0"/>
              </a:rPr>
              <a:t>All login cards which are printed for pupils will have a Parent Code field on them. All parents need to do is use the URL on the login card along with the Parent Code to register for access to Parent Portal. Each child can have a maximum of four 'Parents' associated with them. At any point, a Parent can be </a:t>
            </a:r>
            <a:r>
              <a:rPr lang="en-GB" b="0" i="0" dirty="0">
                <a:solidFill>
                  <a:schemeClr val="tx1"/>
                </a:solidFill>
                <a:effectLst/>
                <a:latin typeface="Calibri" panose="020F0502020204030204" pitchFamily="34" charset="0"/>
                <a:hlinkClick r:id="rId2">
                  <a:extLst>
                    <a:ext uri="{A12FA001-AC4F-418D-AE19-62706E023703}">
                      <ahyp:hlinkClr xmlns:ahyp="http://schemas.microsoft.com/office/drawing/2018/hyperlinkcolor" xmlns="" val="tx"/>
                    </a:ext>
                  </a:extLst>
                </a:hlinkClick>
              </a:rPr>
              <a:t>disassociated/removed</a:t>
            </a:r>
            <a:r>
              <a:rPr lang="en-GB" b="0" i="0" dirty="0">
                <a:solidFill>
                  <a:schemeClr val="tx1"/>
                </a:solidFill>
                <a:effectLst/>
                <a:latin typeface="Calibri" panose="020F0502020204030204" pitchFamily="34" charset="0"/>
              </a:rPr>
              <a:t> from a child's account.</a:t>
            </a:r>
          </a:p>
          <a:p>
            <a:pPr algn="l"/>
            <a:r>
              <a:rPr lang="en-GB" dirty="0">
                <a:solidFill>
                  <a:schemeClr val="tx1"/>
                </a:solidFill>
                <a:latin typeface="Calibri" panose="020F0502020204030204" pitchFamily="34" charset="0"/>
              </a:rPr>
              <a:t>URL : Unique resource locator (web address) </a:t>
            </a:r>
            <a:endParaRPr lang="en-GB" b="0" i="0" dirty="0">
              <a:solidFill>
                <a:schemeClr val="tx1"/>
              </a:solidFill>
              <a:effectLst/>
              <a:latin typeface="Calibri" panose="020F0502020204030204" pitchFamily="34" charset="0"/>
            </a:endParaRPr>
          </a:p>
          <a:p>
            <a:endParaRPr lang="en-GB" dirty="0"/>
          </a:p>
        </p:txBody>
      </p:sp>
      <p:sp>
        <p:nvSpPr>
          <p:cNvPr id="7" name="TextBox 6">
            <a:extLst>
              <a:ext uri="{FF2B5EF4-FFF2-40B4-BE49-F238E27FC236}">
                <a16:creationId xmlns:a16="http://schemas.microsoft.com/office/drawing/2014/main" id="{976C3E1E-B009-3D70-5ABD-5B67ECFF0EAD}"/>
              </a:ext>
            </a:extLst>
          </p:cNvPr>
          <p:cNvSpPr txBox="1"/>
          <p:nvPr/>
        </p:nvSpPr>
        <p:spPr>
          <a:xfrm>
            <a:off x="7601527" y="627618"/>
            <a:ext cx="1302328" cy="369332"/>
          </a:xfrm>
          <a:prstGeom prst="rect">
            <a:avLst/>
          </a:prstGeom>
          <a:solidFill>
            <a:schemeClr val="tx1"/>
          </a:solidFill>
        </p:spPr>
        <p:txBody>
          <a:bodyPr wrap="square" rtlCol="0">
            <a:spAutoFit/>
          </a:bodyPr>
          <a:lstStyle/>
          <a:p>
            <a:endParaRPr lang="en-GB" dirty="0"/>
          </a:p>
        </p:txBody>
      </p:sp>
      <p:pic>
        <p:nvPicPr>
          <p:cNvPr id="10" name="Picture 9">
            <a:extLst>
              <a:ext uri="{FF2B5EF4-FFF2-40B4-BE49-F238E27FC236}">
                <a16:creationId xmlns:a16="http://schemas.microsoft.com/office/drawing/2014/main" id="{DBD4C1EC-B3EF-5C6A-9F39-597FA3A299EA}"/>
              </a:ext>
            </a:extLst>
          </p:cNvPr>
          <p:cNvPicPr>
            <a:picLocks noChangeAspect="1"/>
          </p:cNvPicPr>
          <p:nvPr/>
        </p:nvPicPr>
        <p:blipFill>
          <a:blip r:embed="rId3"/>
          <a:stretch>
            <a:fillRect/>
          </a:stretch>
        </p:blipFill>
        <p:spPr>
          <a:xfrm>
            <a:off x="7752763" y="1637868"/>
            <a:ext cx="929420" cy="264928"/>
          </a:xfrm>
          <a:prstGeom prst="rect">
            <a:avLst/>
          </a:prstGeom>
        </p:spPr>
      </p:pic>
      <p:pic>
        <p:nvPicPr>
          <p:cNvPr id="11" name="Picture 10">
            <a:extLst>
              <a:ext uri="{FF2B5EF4-FFF2-40B4-BE49-F238E27FC236}">
                <a16:creationId xmlns:a16="http://schemas.microsoft.com/office/drawing/2014/main" id="{21D97378-2AA3-6AB1-50A5-D1DB5543C636}"/>
              </a:ext>
            </a:extLst>
          </p:cNvPr>
          <p:cNvPicPr>
            <a:picLocks noChangeAspect="1"/>
          </p:cNvPicPr>
          <p:nvPr/>
        </p:nvPicPr>
        <p:blipFill>
          <a:blip r:embed="rId4"/>
          <a:stretch>
            <a:fillRect/>
          </a:stretch>
        </p:blipFill>
        <p:spPr>
          <a:xfrm>
            <a:off x="7752763" y="996950"/>
            <a:ext cx="926672" cy="174603"/>
          </a:xfrm>
          <a:prstGeom prst="rect">
            <a:avLst/>
          </a:prstGeom>
        </p:spPr>
      </p:pic>
      <p:pic>
        <p:nvPicPr>
          <p:cNvPr id="12" name="Picture 11">
            <a:extLst>
              <a:ext uri="{FF2B5EF4-FFF2-40B4-BE49-F238E27FC236}">
                <a16:creationId xmlns:a16="http://schemas.microsoft.com/office/drawing/2014/main" id="{68A70BF5-A4E0-122C-2711-920A4178718F}"/>
              </a:ext>
            </a:extLst>
          </p:cNvPr>
          <p:cNvPicPr>
            <a:picLocks noChangeAspect="1"/>
          </p:cNvPicPr>
          <p:nvPr/>
        </p:nvPicPr>
        <p:blipFill>
          <a:blip r:embed="rId3"/>
          <a:stretch>
            <a:fillRect/>
          </a:stretch>
        </p:blipFill>
        <p:spPr>
          <a:xfrm>
            <a:off x="7752764" y="1218766"/>
            <a:ext cx="926672" cy="371888"/>
          </a:xfrm>
          <a:prstGeom prst="rect">
            <a:avLst/>
          </a:prstGeom>
        </p:spPr>
      </p:pic>
      <p:pic>
        <p:nvPicPr>
          <p:cNvPr id="5" name="Picture 4">
            <a:extLst>
              <a:ext uri="{FF2B5EF4-FFF2-40B4-BE49-F238E27FC236}">
                <a16:creationId xmlns:a16="http://schemas.microsoft.com/office/drawing/2014/main" id="{C279B942-9E35-11A2-CB47-A10E1FE5A7BC}"/>
              </a:ext>
            </a:extLst>
          </p:cNvPr>
          <p:cNvPicPr>
            <a:picLocks noChangeAspect="1"/>
          </p:cNvPicPr>
          <p:nvPr/>
        </p:nvPicPr>
        <p:blipFill>
          <a:blip r:embed="rId5"/>
          <a:stretch>
            <a:fillRect/>
          </a:stretch>
        </p:blipFill>
        <p:spPr>
          <a:xfrm>
            <a:off x="6323012" y="446088"/>
            <a:ext cx="5115639" cy="5591955"/>
          </a:xfrm>
          <a:prstGeom prst="rect">
            <a:avLst/>
          </a:prstGeom>
        </p:spPr>
      </p:pic>
      <p:sp>
        <p:nvSpPr>
          <p:cNvPr id="9" name="Content Placeholder 8">
            <a:extLst>
              <a:ext uri="{FF2B5EF4-FFF2-40B4-BE49-F238E27FC236}">
                <a16:creationId xmlns:a16="http://schemas.microsoft.com/office/drawing/2014/main" id="{14089D95-A457-A746-F48B-92D5EDF622D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17654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ABD4B5F-3EA7-A8C5-D67D-5F32DC962461}"/>
              </a:ext>
            </a:extLst>
          </p:cNvPr>
          <p:cNvSpPr txBox="1"/>
          <p:nvPr/>
        </p:nvSpPr>
        <p:spPr>
          <a:xfrm>
            <a:off x="2318327" y="655782"/>
            <a:ext cx="7075055" cy="5355312"/>
          </a:xfrm>
          <a:prstGeom prst="rect">
            <a:avLst/>
          </a:prstGeom>
          <a:noFill/>
        </p:spPr>
        <p:txBody>
          <a:bodyPr wrap="square">
            <a:spAutoFit/>
          </a:bodyPr>
          <a:lstStyle/>
          <a:p>
            <a:pPr algn="ctr"/>
            <a:r>
              <a:rPr lang="en-GB" u="sng" dirty="0"/>
              <a:t>Mini Mash</a:t>
            </a:r>
          </a:p>
          <a:p>
            <a:endParaRPr lang="en-GB" dirty="0"/>
          </a:p>
          <a:p>
            <a:pPr marL="285750" indent="-285750">
              <a:buFont typeface="Arial" panose="020B0604020202020204" pitchFamily="34" charset="0"/>
              <a:buChar char="•"/>
            </a:pPr>
            <a:r>
              <a:rPr lang="en-GB" dirty="0"/>
              <a:t>A platform designed for Reception children, where they can learn through play.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Mini Mash is set out mirroring the areas of learning which your child is familiar with.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includes an indoor and an outdoor area, which you can access by clicking on the purple door.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All these different areas, as in a school, are linked to the key areas of learning and development in early years.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As you move around the space, you will hear the children naming the different areas of learning.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Within each area, you will find lots of different resources which supports the learning taking place in school.  </a:t>
            </a:r>
          </a:p>
        </p:txBody>
      </p:sp>
    </p:spTree>
    <p:extLst>
      <p:ext uri="{BB962C8B-B14F-4D97-AF65-F5344CB8AC3E}">
        <p14:creationId xmlns:p14="http://schemas.microsoft.com/office/powerpoint/2010/main" val="722904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BC593-A68A-C0B4-754F-947471A6F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B2CEB-A88F-85C9-AA0C-D9F0F1EF7AFF}"/>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B44E508C-3322-E97A-DF95-03B7866690F0}"/>
              </a:ext>
            </a:extLst>
          </p:cNvPr>
          <p:cNvSpPr>
            <a:spLocks noGrp="1"/>
          </p:cNvSpPr>
          <p:nvPr>
            <p:ph type="body" sz="half" idx="2"/>
          </p:nvPr>
        </p:nvSpPr>
        <p:spPr>
          <a:xfrm>
            <a:off x="2589212" y="1422400"/>
            <a:ext cx="3505199" cy="4615643"/>
          </a:xfrm>
        </p:spPr>
        <p:txBody>
          <a:bodyPr>
            <a:normAutofit/>
          </a:bodyPr>
          <a:lstStyle/>
          <a:p>
            <a:pPr algn="l"/>
            <a:r>
              <a:rPr lang="en-GB" dirty="0">
                <a:solidFill>
                  <a:schemeClr val="tx1"/>
                </a:solidFill>
                <a:latin typeface="Calibri" panose="020F0502020204030204" pitchFamily="34" charset="0"/>
              </a:rPr>
              <a:t> </a:t>
            </a:r>
            <a:endParaRPr lang="en-GB" b="0" i="0" dirty="0">
              <a:solidFill>
                <a:schemeClr val="tx1"/>
              </a:solidFill>
              <a:effectLst/>
              <a:latin typeface="Calibri" panose="020F0502020204030204" pitchFamily="34" charset="0"/>
            </a:endParaRPr>
          </a:p>
          <a:p>
            <a:endParaRPr lang="en-GB" dirty="0"/>
          </a:p>
        </p:txBody>
      </p:sp>
      <p:sp>
        <p:nvSpPr>
          <p:cNvPr id="7" name="TextBox 6">
            <a:extLst>
              <a:ext uri="{FF2B5EF4-FFF2-40B4-BE49-F238E27FC236}">
                <a16:creationId xmlns:a16="http://schemas.microsoft.com/office/drawing/2014/main" id="{8AFCBC93-ABA4-4E90-CD64-D02E541D0775}"/>
              </a:ext>
            </a:extLst>
          </p:cNvPr>
          <p:cNvSpPr txBox="1"/>
          <p:nvPr/>
        </p:nvSpPr>
        <p:spPr>
          <a:xfrm>
            <a:off x="7601527" y="627618"/>
            <a:ext cx="1302328" cy="369332"/>
          </a:xfrm>
          <a:prstGeom prst="rect">
            <a:avLst/>
          </a:prstGeom>
          <a:solidFill>
            <a:schemeClr val="tx1"/>
          </a:solidFill>
        </p:spPr>
        <p:txBody>
          <a:bodyPr wrap="square" rtlCol="0">
            <a:spAutoFit/>
          </a:bodyPr>
          <a:lstStyle/>
          <a:p>
            <a:endParaRPr lang="en-GB" dirty="0"/>
          </a:p>
        </p:txBody>
      </p:sp>
      <p:pic>
        <p:nvPicPr>
          <p:cNvPr id="10" name="Picture 9">
            <a:extLst>
              <a:ext uri="{FF2B5EF4-FFF2-40B4-BE49-F238E27FC236}">
                <a16:creationId xmlns:a16="http://schemas.microsoft.com/office/drawing/2014/main" id="{84BE751D-8F29-FF5D-E83F-3978A2E32CD6}"/>
              </a:ext>
            </a:extLst>
          </p:cNvPr>
          <p:cNvPicPr>
            <a:picLocks noChangeAspect="1"/>
          </p:cNvPicPr>
          <p:nvPr/>
        </p:nvPicPr>
        <p:blipFill>
          <a:blip r:embed="rId2"/>
          <a:stretch>
            <a:fillRect/>
          </a:stretch>
        </p:blipFill>
        <p:spPr>
          <a:xfrm>
            <a:off x="7752763" y="1637868"/>
            <a:ext cx="929420" cy="264928"/>
          </a:xfrm>
          <a:prstGeom prst="rect">
            <a:avLst/>
          </a:prstGeom>
        </p:spPr>
      </p:pic>
      <p:pic>
        <p:nvPicPr>
          <p:cNvPr id="11" name="Picture 10">
            <a:extLst>
              <a:ext uri="{FF2B5EF4-FFF2-40B4-BE49-F238E27FC236}">
                <a16:creationId xmlns:a16="http://schemas.microsoft.com/office/drawing/2014/main" id="{2939E862-F7B3-9670-78DA-5C287AC8CF4C}"/>
              </a:ext>
            </a:extLst>
          </p:cNvPr>
          <p:cNvPicPr>
            <a:picLocks noChangeAspect="1"/>
          </p:cNvPicPr>
          <p:nvPr/>
        </p:nvPicPr>
        <p:blipFill>
          <a:blip r:embed="rId3"/>
          <a:stretch>
            <a:fillRect/>
          </a:stretch>
        </p:blipFill>
        <p:spPr>
          <a:xfrm>
            <a:off x="7752763" y="996950"/>
            <a:ext cx="926672" cy="174603"/>
          </a:xfrm>
          <a:prstGeom prst="rect">
            <a:avLst/>
          </a:prstGeom>
        </p:spPr>
      </p:pic>
      <p:pic>
        <p:nvPicPr>
          <p:cNvPr id="12" name="Picture 11">
            <a:extLst>
              <a:ext uri="{FF2B5EF4-FFF2-40B4-BE49-F238E27FC236}">
                <a16:creationId xmlns:a16="http://schemas.microsoft.com/office/drawing/2014/main" id="{D5BC224D-B3D2-11F6-8233-9105D56E530E}"/>
              </a:ext>
            </a:extLst>
          </p:cNvPr>
          <p:cNvPicPr>
            <a:picLocks noChangeAspect="1"/>
          </p:cNvPicPr>
          <p:nvPr/>
        </p:nvPicPr>
        <p:blipFill>
          <a:blip r:embed="rId2"/>
          <a:stretch>
            <a:fillRect/>
          </a:stretch>
        </p:blipFill>
        <p:spPr>
          <a:xfrm>
            <a:off x="7752764" y="1218766"/>
            <a:ext cx="926672" cy="371888"/>
          </a:xfrm>
          <a:prstGeom prst="rect">
            <a:avLst/>
          </a:prstGeom>
        </p:spPr>
      </p:pic>
      <p:pic>
        <p:nvPicPr>
          <p:cNvPr id="6" name="Picture 5">
            <a:extLst>
              <a:ext uri="{FF2B5EF4-FFF2-40B4-BE49-F238E27FC236}">
                <a16:creationId xmlns:a16="http://schemas.microsoft.com/office/drawing/2014/main" id="{25DF9068-60B8-AD13-E570-16D3C0528B9D}"/>
              </a:ext>
            </a:extLst>
          </p:cNvPr>
          <p:cNvPicPr>
            <a:picLocks noChangeAspect="1"/>
          </p:cNvPicPr>
          <p:nvPr/>
        </p:nvPicPr>
        <p:blipFill>
          <a:blip r:embed="rId4"/>
          <a:stretch>
            <a:fillRect/>
          </a:stretch>
        </p:blipFill>
        <p:spPr>
          <a:xfrm>
            <a:off x="443044" y="251172"/>
            <a:ext cx="10871501" cy="6160740"/>
          </a:xfrm>
          <a:prstGeom prst="rect">
            <a:avLst/>
          </a:prstGeom>
        </p:spPr>
      </p:pic>
    </p:spTree>
    <p:extLst>
      <p:ext uri="{BB962C8B-B14F-4D97-AF65-F5344CB8AC3E}">
        <p14:creationId xmlns:p14="http://schemas.microsoft.com/office/powerpoint/2010/main" val="1965837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3B6D1-AA5B-E014-129F-33F4DC95E12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1AC6384-E03E-3219-7F53-467D75010B45}"/>
              </a:ext>
            </a:extLst>
          </p:cNvPr>
          <p:cNvSpPr txBox="1"/>
          <p:nvPr/>
        </p:nvSpPr>
        <p:spPr>
          <a:xfrm>
            <a:off x="2318327" y="655782"/>
            <a:ext cx="7075055" cy="5078313"/>
          </a:xfrm>
          <a:prstGeom prst="rect">
            <a:avLst/>
          </a:prstGeom>
          <a:noFill/>
        </p:spPr>
        <p:txBody>
          <a:bodyPr wrap="square">
            <a:spAutoFit/>
          </a:bodyPr>
          <a:lstStyle/>
          <a:p>
            <a:pPr algn="ctr"/>
            <a:r>
              <a:rPr lang="en-GB" b="1" u="sng" dirty="0"/>
              <a:t>Areas Inside </a:t>
            </a:r>
          </a:p>
          <a:p>
            <a:endParaRPr lang="en-GB" dirty="0"/>
          </a:p>
          <a:p>
            <a:r>
              <a:rPr lang="en-GB" b="1" u="sng" dirty="0"/>
              <a:t>Reading and Writing</a:t>
            </a:r>
          </a:p>
          <a:p>
            <a:r>
              <a:rPr lang="en-GB" dirty="0"/>
              <a:t> Clicking on the teacher or the two children on the floor, your will access activities to develop reading and writing.  They can create their own stories, practice sound recognition, and write words using their phonics skills.</a:t>
            </a:r>
          </a:p>
          <a:p>
            <a:endParaRPr lang="en-GB" dirty="0"/>
          </a:p>
          <a:p>
            <a:r>
              <a:rPr lang="en-GB" dirty="0"/>
              <a:t> </a:t>
            </a:r>
            <a:r>
              <a:rPr lang="en-GB" b="1" u="sng" dirty="0"/>
              <a:t>Numbers and counting </a:t>
            </a:r>
          </a:p>
          <a:p>
            <a:r>
              <a:rPr lang="en-GB" dirty="0"/>
              <a:t>Clicking on the boy with the blocks, it will take you to the maths area. Here,  you can practice number recognition, record counting on a variety of 2count picture graphs, and explore measuring. </a:t>
            </a:r>
          </a:p>
          <a:p>
            <a:endParaRPr lang="en-GB" dirty="0"/>
          </a:p>
          <a:p>
            <a:r>
              <a:rPr lang="en-GB" b="1" u="sng" dirty="0"/>
              <a:t>Games </a:t>
            </a:r>
          </a:p>
          <a:p>
            <a:r>
              <a:rPr lang="en-GB" dirty="0"/>
              <a:t>Clicking on the table, you will find some different games linked to a range of early years topics. </a:t>
            </a:r>
          </a:p>
          <a:p>
            <a:endParaRPr lang="en-GB" dirty="0"/>
          </a:p>
        </p:txBody>
      </p:sp>
    </p:spTree>
    <p:extLst>
      <p:ext uri="{BB962C8B-B14F-4D97-AF65-F5344CB8AC3E}">
        <p14:creationId xmlns:p14="http://schemas.microsoft.com/office/powerpoint/2010/main" val="969114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9A804F-C8AF-BDF6-6C59-5093C7D5186F}"/>
              </a:ext>
            </a:extLst>
          </p:cNvPr>
          <p:cNvSpPr txBox="1"/>
          <p:nvPr/>
        </p:nvSpPr>
        <p:spPr>
          <a:xfrm>
            <a:off x="3047999" y="424873"/>
            <a:ext cx="7435273" cy="3970318"/>
          </a:xfrm>
          <a:prstGeom prst="rect">
            <a:avLst/>
          </a:prstGeom>
          <a:noFill/>
        </p:spPr>
        <p:txBody>
          <a:bodyPr wrap="square">
            <a:spAutoFit/>
          </a:bodyPr>
          <a:lstStyle/>
          <a:p>
            <a:pPr algn="ctr"/>
            <a:r>
              <a:rPr lang="en-GB" b="1" u="sng" dirty="0"/>
              <a:t>Areas Inside – (continued) </a:t>
            </a:r>
          </a:p>
          <a:p>
            <a:endParaRPr lang="en-GB" b="1" u="sng" dirty="0"/>
          </a:p>
          <a:p>
            <a:r>
              <a:rPr lang="en-GB" b="1" u="sng" dirty="0"/>
              <a:t>Simple City</a:t>
            </a:r>
          </a:p>
          <a:p>
            <a:r>
              <a:rPr lang="en-GB" dirty="0"/>
              <a:t>Clicking on the cityscape picture on the wall takes you to Simple City. Simple City allows you to explore, discuss and ask questions about different areas in the community. Areas in Simple City include the vets, the garden centre, the zoo, the farm and many more</a:t>
            </a:r>
          </a:p>
          <a:p>
            <a:endParaRPr lang="en-GB" dirty="0"/>
          </a:p>
          <a:p>
            <a:r>
              <a:rPr lang="en-GB" b="1" u="sng" dirty="0"/>
              <a:t>Paint projects </a:t>
            </a:r>
          </a:p>
          <a:p>
            <a:r>
              <a:rPr lang="en-GB" dirty="0"/>
              <a:t>Hanging from the ceiling you will see a variety of paintings which when clicked, take you to different paint projects where you can experiment with coloured and textured pens. There is also the option for them to mark-make or write words if you wish to</a:t>
            </a:r>
          </a:p>
        </p:txBody>
      </p:sp>
    </p:spTree>
    <p:extLst>
      <p:ext uri="{BB962C8B-B14F-4D97-AF65-F5344CB8AC3E}">
        <p14:creationId xmlns:p14="http://schemas.microsoft.com/office/powerpoint/2010/main" val="4105216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05C7CE-D74B-FBDF-CCC2-139130AE8D9E}"/>
              </a:ext>
            </a:extLst>
          </p:cNvPr>
          <p:cNvPicPr>
            <a:picLocks noChangeAspect="1"/>
          </p:cNvPicPr>
          <p:nvPr/>
        </p:nvPicPr>
        <p:blipFill>
          <a:blip r:embed="rId2"/>
          <a:stretch>
            <a:fillRect/>
          </a:stretch>
        </p:blipFill>
        <p:spPr>
          <a:xfrm>
            <a:off x="2016217" y="1283856"/>
            <a:ext cx="8783172" cy="4618180"/>
          </a:xfrm>
          <a:prstGeom prst="rect">
            <a:avLst/>
          </a:prstGeom>
        </p:spPr>
      </p:pic>
    </p:spTree>
    <p:extLst>
      <p:ext uri="{BB962C8B-B14F-4D97-AF65-F5344CB8AC3E}">
        <p14:creationId xmlns:p14="http://schemas.microsoft.com/office/powerpoint/2010/main" val="4272036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4EA215-89DF-7FD4-6EAA-E7878ABA8729}"/>
              </a:ext>
            </a:extLst>
          </p:cNvPr>
          <p:cNvSpPr txBox="1"/>
          <p:nvPr/>
        </p:nvSpPr>
        <p:spPr>
          <a:xfrm>
            <a:off x="1597891" y="526474"/>
            <a:ext cx="7546109" cy="5355312"/>
          </a:xfrm>
          <a:prstGeom prst="rect">
            <a:avLst/>
          </a:prstGeom>
          <a:noFill/>
        </p:spPr>
        <p:txBody>
          <a:bodyPr wrap="square">
            <a:spAutoFit/>
          </a:bodyPr>
          <a:lstStyle/>
          <a:p>
            <a:pPr algn="ctr"/>
            <a:r>
              <a:rPr lang="en-GB" b="1" u="sng" dirty="0"/>
              <a:t>Areas outside</a:t>
            </a:r>
          </a:p>
          <a:p>
            <a:r>
              <a:rPr lang="en-GB" b="1" u="sng" dirty="0"/>
              <a:t>Music</a:t>
            </a:r>
          </a:p>
          <a:p>
            <a:r>
              <a:rPr lang="en-GB" dirty="0"/>
              <a:t>In the music area, you can practice your expressive art skills using 2Beat and 2Explore. They can produce and record their own music sequences, exploring beat and rhythm with a wide variety of different sounds.</a:t>
            </a:r>
          </a:p>
          <a:p>
            <a:endParaRPr lang="en-GB" dirty="0"/>
          </a:p>
          <a:p>
            <a:r>
              <a:rPr lang="en-GB" dirty="0"/>
              <a:t> </a:t>
            </a:r>
            <a:r>
              <a:rPr lang="en-GB" b="1" u="sng" dirty="0"/>
              <a:t>Drawing and Painting</a:t>
            </a:r>
          </a:p>
          <a:p>
            <a:r>
              <a:rPr lang="en-GB" dirty="0"/>
              <a:t>In this area, there are a wealth of different paint projects which your child can explore and experiment with independently.</a:t>
            </a:r>
          </a:p>
          <a:p>
            <a:endParaRPr lang="en-GB" dirty="0"/>
          </a:p>
          <a:p>
            <a:r>
              <a:rPr lang="en-GB" b="1" u="sng" dirty="0"/>
              <a:t>Roleplay</a:t>
            </a:r>
          </a:p>
          <a:p>
            <a:r>
              <a:rPr lang="en-GB" dirty="0"/>
              <a:t>The ‘</a:t>
            </a:r>
            <a:r>
              <a:rPr lang="en-GB" dirty="0" err="1"/>
              <a:t>Mashcams</a:t>
            </a:r>
            <a:r>
              <a:rPr lang="en-GB" dirty="0"/>
              <a:t>’ here allow children to take a picture of themselves and imagine themselves as a variety of different characters. This can be an excellent exercise for children to develop their communication, imagination and self-confidence. Children can draw, record their voice, mark-make using the pens or type their own words about what their character might be feeling or saying.</a:t>
            </a:r>
          </a:p>
        </p:txBody>
      </p:sp>
    </p:spTree>
    <p:extLst>
      <p:ext uri="{BB962C8B-B14F-4D97-AF65-F5344CB8AC3E}">
        <p14:creationId xmlns:p14="http://schemas.microsoft.com/office/powerpoint/2010/main" val="3805053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8F5F2-61AB-4CE6-A5E3-F34B87B0EE42}">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documentManagement/types"/>
    <ds:schemaRef ds:uri="71af3243-3dd4-4a8d-8c0d-dd76da1f02a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07C3E52-A0B1-49C0-88BD-66B715EE8BB7}">
  <ds:schemaRefs>
    <ds:schemaRef ds:uri="http://schemas.microsoft.com/sharepoint/v3/contenttype/forms"/>
  </ds:schemaRefs>
</ds:datastoreItem>
</file>

<file path=customXml/itemProps3.xml><?xml version="1.0" encoding="utf-8"?>
<ds:datastoreItem xmlns:ds="http://schemas.openxmlformats.org/officeDocument/2006/customXml" ds:itemID="{D575CB40-8686-4C48-810A-C2974D3D3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Event plan Wisp design</Template>
  <TotalTime>51</TotalTime>
  <Words>1471</Words>
  <Application>Microsoft Office PowerPoint</Application>
  <PresentationFormat>Widescreen</PresentationFormat>
  <Paragraphs>123</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Wisp</vt:lpstr>
      <vt:lpstr>Reception  Purple Mash and Numbots Workshop  </vt:lpstr>
      <vt:lpstr>Log in Letter</vt:lpstr>
      <vt:lpstr>Parent Portal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  Purple Mash and Numbots Workshop</dc:title>
  <dc:creator>Robin Hall</dc:creator>
  <cp:lastModifiedBy>Melanie Hall</cp:lastModifiedBy>
  <cp:revision>2</cp:revision>
  <cp:lastPrinted>2024-03-11T08:24:59Z</cp:lastPrinted>
  <dcterms:created xsi:type="dcterms:W3CDTF">2024-02-13T09:56:03Z</dcterms:created>
  <dcterms:modified xsi:type="dcterms:W3CDTF">2024-03-11T09:15:42Z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