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8ED5-BD0A-4AB2-8B28-95A2FBEDC5E3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C2D6-9455-40A9-AC59-AE499F19C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2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BC2D6-9455-40A9-AC59-AE499F19C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900" y="2232151"/>
            <a:ext cx="2133600" cy="50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471" y="2021839"/>
            <a:ext cx="9568457" cy="3766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48743" y="6538973"/>
            <a:ext cx="99504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2234447"/>
            <a:ext cx="9601200" cy="334450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algn="ctr">
              <a:lnSpc>
                <a:spcPts val="6250"/>
              </a:lnSpc>
              <a:spcBef>
                <a:spcPts val="880"/>
              </a:spcBef>
            </a:pPr>
            <a:r>
              <a:rPr sz="5750" spc="-15" dirty="0" smtClean="0">
                <a:solidFill>
                  <a:schemeClr val="tx1"/>
                </a:solidFill>
              </a:rPr>
              <a:t>Information </a:t>
            </a:r>
            <a:r>
              <a:rPr sz="5750" spc="-40" dirty="0" smtClean="0">
                <a:solidFill>
                  <a:schemeClr val="tx1"/>
                </a:solidFill>
              </a:rPr>
              <a:t>for </a:t>
            </a:r>
            <a:r>
              <a:rPr sz="5750" spc="-10" dirty="0" smtClean="0">
                <a:solidFill>
                  <a:schemeClr val="tx1"/>
                </a:solidFill>
              </a:rPr>
              <a:t>parents</a:t>
            </a:r>
            <a:r>
              <a:rPr lang="en-GB" sz="5750" spc="-10" dirty="0" smtClean="0">
                <a:solidFill>
                  <a:schemeClr val="tx1"/>
                </a:solidFill>
              </a:rPr>
              <a:t> </a:t>
            </a:r>
            <a:r>
              <a:rPr sz="5750" spc="15" dirty="0" smtClean="0">
                <a:solidFill>
                  <a:schemeClr val="tx1"/>
                </a:solidFill>
              </a:rPr>
              <a:t>and</a:t>
            </a:r>
            <a:r>
              <a:rPr sz="5750" spc="-5" dirty="0" smtClean="0">
                <a:solidFill>
                  <a:schemeClr val="tx1"/>
                </a:solidFill>
              </a:rPr>
              <a:t> </a:t>
            </a:r>
            <a:r>
              <a:rPr sz="5750" spc="-35" dirty="0" err="1" smtClean="0">
                <a:solidFill>
                  <a:schemeClr val="tx1"/>
                </a:solidFill>
              </a:rPr>
              <a:t>carers</a:t>
            </a:r>
            <a:r>
              <a:rPr lang="en-GB" sz="5750" spc="-35" dirty="0" smtClean="0">
                <a:solidFill>
                  <a:schemeClr val="tx1"/>
                </a:solidFill>
              </a:rPr>
              <a:t/>
            </a:r>
            <a:br>
              <a:rPr lang="en-GB" sz="5750" spc="-35" dirty="0" smtClean="0">
                <a:solidFill>
                  <a:schemeClr val="tx1"/>
                </a:solidFill>
              </a:rPr>
            </a:br>
            <a:r>
              <a:rPr lang="en-GB" sz="5750" spc="-35" dirty="0" smtClean="0">
                <a:solidFill>
                  <a:schemeClr val="tx1"/>
                </a:solidFill>
              </a:rPr>
              <a:t/>
            </a:r>
            <a:br>
              <a:rPr lang="en-GB" sz="5750" spc="-35" dirty="0" smtClean="0">
                <a:solidFill>
                  <a:schemeClr val="tx1"/>
                </a:solidFill>
              </a:rPr>
            </a:br>
            <a:r>
              <a:rPr spc="-10" dirty="0" smtClean="0">
                <a:solidFill>
                  <a:schemeClr val="tx1"/>
                </a:solidFill>
              </a:rPr>
              <a:t>Relationships</a:t>
            </a:r>
            <a:r>
              <a:rPr lang="en-GB" spc="-10" dirty="0" smtClean="0">
                <a:solidFill>
                  <a:schemeClr val="tx1"/>
                </a:solidFill>
              </a:rPr>
              <a:t>, Health</a:t>
            </a:r>
            <a:r>
              <a:rPr spc="-10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</a:rPr>
              <a:t>&amp; </a:t>
            </a:r>
            <a:r>
              <a:rPr spc="-15" dirty="0" smtClean="0">
                <a:solidFill>
                  <a:schemeClr val="tx1"/>
                </a:solidFill>
              </a:rPr>
              <a:t>Sex Education</a:t>
            </a:r>
            <a:r>
              <a:rPr spc="60" dirty="0" smtClean="0">
                <a:solidFill>
                  <a:schemeClr val="tx1"/>
                </a:solidFill>
              </a:rPr>
              <a:t> </a:t>
            </a:r>
            <a:r>
              <a:rPr spc="-5" dirty="0" smtClean="0">
                <a:solidFill>
                  <a:schemeClr val="tx1"/>
                </a:solidFill>
              </a:rPr>
              <a:t>2</a:t>
            </a:r>
            <a:r>
              <a:rPr lang="en-GB" spc="-5" dirty="0" smtClean="0">
                <a:solidFill>
                  <a:schemeClr val="tx1"/>
                </a:solidFill>
              </a:rPr>
              <a:t>020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0442" y="6485379"/>
            <a:ext cx="223202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200" spc="5" dirty="0">
                <a:solidFill>
                  <a:srgbClr val="D9D9D9"/>
                </a:solidFill>
                <a:latin typeface="Calibri"/>
                <a:cs typeface="Calibri"/>
              </a:rPr>
              <a:t>Consultant </a:t>
            </a:r>
            <a:r>
              <a:rPr sz="1200" spc="-5" dirty="0">
                <a:solidFill>
                  <a:srgbClr val="D9D9D9"/>
                </a:solidFill>
                <a:latin typeface="Calibri"/>
                <a:cs typeface="Calibri"/>
              </a:rPr>
              <a:t>Version </a:t>
            </a:r>
            <a:r>
              <a:rPr sz="1200" spc="10" dirty="0">
                <a:solidFill>
                  <a:srgbClr val="D9D9D9"/>
                </a:solidFill>
                <a:latin typeface="Calibri"/>
                <a:cs typeface="Calibri"/>
              </a:rPr>
              <a:t>2019-2020</a:t>
            </a:r>
            <a:r>
              <a:rPr sz="1200" spc="1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9D9D9"/>
                </a:solidFill>
                <a:latin typeface="Calibri"/>
                <a:cs typeface="Calibri"/>
              </a:rPr>
              <a:t>V1.0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5090" y="4964682"/>
            <a:ext cx="204470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155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22" y="238300"/>
            <a:ext cx="2075730" cy="1868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501650"/>
            <a:ext cx="9164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D0D0D"/>
                </a:solidFill>
              </a:rPr>
              <a:t>What </a:t>
            </a:r>
            <a:r>
              <a:rPr sz="2800" spc="-10" dirty="0">
                <a:solidFill>
                  <a:srgbClr val="0D0D0D"/>
                </a:solidFill>
              </a:rPr>
              <a:t>are </a:t>
            </a:r>
            <a:r>
              <a:rPr sz="2800" spc="5" dirty="0">
                <a:solidFill>
                  <a:srgbClr val="0D0D0D"/>
                </a:solidFill>
              </a:rPr>
              <a:t>the </a:t>
            </a:r>
            <a:r>
              <a:rPr sz="2800" spc="-5" dirty="0">
                <a:solidFill>
                  <a:srgbClr val="0D0D0D"/>
                </a:solidFill>
              </a:rPr>
              <a:t>expectations </a:t>
            </a:r>
            <a:r>
              <a:rPr sz="2800" spc="-25" dirty="0">
                <a:solidFill>
                  <a:srgbClr val="0D0D0D"/>
                </a:solidFill>
              </a:rPr>
              <a:t>for </a:t>
            </a:r>
            <a:r>
              <a:rPr sz="2800" spc="5" dirty="0">
                <a:solidFill>
                  <a:srgbClr val="0D0D0D"/>
                </a:solidFill>
              </a:rPr>
              <a:t>Science </a:t>
            </a:r>
            <a:r>
              <a:rPr sz="2800" spc="-10" dirty="0">
                <a:solidFill>
                  <a:srgbClr val="0D0D0D"/>
                </a:solidFill>
              </a:rPr>
              <a:t>related to </a:t>
            </a:r>
            <a:r>
              <a:rPr sz="2800" spc="-15" dirty="0">
                <a:solidFill>
                  <a:srgbClr val="0D0D0D"/>
                </a:solidFill>
              </a:rPr>
              <a:t>Sex</a:t>
            </a:r>
            <a:r>
              <a:rPr sz="2800" spc="-55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Education?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680970" y="1873250"/>
            <a:ext cx="7542530" cy="456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5" dirty="0">
                <a:solidFill>
                  <a:srgbClr val="585858"/>
                </a:solidFill>
                <a:latin typeface="Calibri"/>
                <a:cs typeface="Calibri"/>
              </a:rPr>
              <a:t>Statutory Science </a:t>
            </a:r>
            <a:r>
              <a:rPr sz="1750" b="1" spc="-10" dirty="0">
                <a:solidFill>
                  <a:srgbClr val="585858"/>
                </a:solidFill>
                <a:latin typeface="Calibri"/>
                <a:cs typeface="Calibri"/>
              </a:rPr>
              <a:t>programmes </a:t>
            </a:r>
            <a:r>
              <a:rPr sz="1750" b="1" spc="-5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75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585858"/>
                </a:solidFill>
                <a:latin typeface="Calibri"/>
                <a:cs typeface="Calibri"/>
              </a:rPr>
              <a:t>study: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spc="-20" dirty="0">
                <a:solidFill>
                  <a:srgbClr val="585858"/>
                </a:solidFill>
                <a:latin typeface="Calibri"/>
                <a:cs typeface="Calibri"/>
              </a:rPr>
              <a:t>key </a:t>
            </a:r>
            <a:r>
              <a:rPr sz="1750" b="1" spc="-15" dirty="0">
                <a:solidFill>
                  <a:srgbClr val="585858"/>
                </a:solidFill>
                <a:latin typeface="Calibri"/>
                <a:cs typeface="Calibri"/>
              </a:rPr>
              <a:t>stages </a:t>
            </a:r>
            <a:r>
              <a:rPr sz="1750" b="1" dirty="0">
                <a:solidFill>
                  <a:srgbClr val="585858"/>
                </a:solidFill>
                <a:latin typeface="Calibri"/>
                <a:cs typeface="Calibri"/>
              </a:rPr>
              <a:t>1 </a:t>
            </a:r>
            <a:r>
              <a:rPr sz="1750" b="1" spc="-5" dirty="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sz="1750" b="1" dirty="0">
                <a:solidFill>
                  <a:srgbClr val="585858"/>
                </a:solidFill>
                <a:latin typeface="Calibri"/>
                <a:cs typeface="Calibri"/>
              </a:rPr>
              <a:t>2 </a:t>
            </a:r>
            <a:r>
              <a:rPr sz="1750" b="1" spc="-5" dirty="0">
                <a:solidFill>
                  <a:srgbClr val="585858"/>
                </a:solidFill>
                <a:latin typeface="Calibri"/>
                <a:cs typeface="Calibri"/>
              </a:rPr>
              <a:t>National curriculum </a:t>
            </a:r>
            <a:r>
              <a:rPr sz="1750" b="1" dirty="0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sz="1750" b="1" spc="-5" dirty="0">
                <a:solidFill>
                  <a:srgbClr val="585858"/>
                </a:solidFill>
                <a:latin typeface="Calibri"/>
                <a:cs typeface="Calibri"/>
              </a:rPr>
              <a:t>England September</a:t>
            </a:r>
            <a:r>
              <a:rPr sz="1750" b="1" spc="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spc="-40" dirty="0">
                <a:latin typeface="Calibri"/>
                <a:cs typeface="Calibri"/>
              </a:rPr>
              <a:t>Year</a:t>
            </a:r>
            <a:r>
              <a:rPr sz="1750" b="1" spc="-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1</a:t>
            </a:r>
            <a:endParaRPr sz="1750" dirty="0">
              <a:latin typeface="Calibri"/>
              <a:cs typeface="Calibri"/>
            </a:endParaRPr>
          </a:p>
          <a:p>
            <a:pPr marL="312420" marR="58419" indent="-300355">
              <a:lnSpc>
                <a:spcPct val="100000"/>
              </a:lnSpc>
              <a:buFont typeface="Arial"/>
              <a:buChar char="•"/>
              <a:tabLst>
                <a:tab pos="312420" algn="l"/>
                <a:tab pos="313055" algn="l"/>
              </a:tabLst>
            </a:pPr>
            <a:r>
              <a:rPr sz="1750" spc="-15" dirty="0">
                <a:latin typeface="Calibri"/>
                <a:cs typeface="Calibri"/>
              </a:rPr>
              <a:t>identify, </a:t>
            </a:r>
            <a:r>
              <a:rPr sz="1750" dirty="0">
                <a:latin typeface="Calibri"/>
                <a:cs typeface="Calibri"/>
              </a:rPr>
              <a:t>name, </a:t>
            </a:r>
            <a:r>
              <a:rPr sz="1750" spc="-15" dirty="0">
                <a:latin typeface="Calibri"/>
                <a:cs typeface="Calibri"/>
              </a:rPr>
              <a:t>draw </a:t>
            </a:r>
            <a:r>
              <a:rPr sz="1750" dirty="0">
                <a:latin typeface="Calibri"/>
                <a:cs typeface="Calibri"/>
              </a:rPr>
              <a:t>and label the basic parts </a:t>
            </a:r>
            <a:r>
              <a:rPr sz="1750" spc="-5" dirty="0">
                <a:latin typeface="Calibri"/>
                <a:cs typeface="Calibri"/>
              </a:rPr>
              <a:t>of </a:t>
            </a:r>
            <a:r>
              <a:rPr sz="1750" dirty="0">
                <a:latin typeface="Calibri"/>
                <a:cs typeface="Calibri"/>
              </a:rPr>
              <a:t>the human </a:t>
            </a:r>
            <a:r>
              <a:rPr sz="1750" spc="-5" dirty="0">
                <a:latin typeface="Calibri"/>
                <a:cs typeface="Calibri"/>
              </a:rPr>
              <a:t>body </a:t>
            </a:r>
            <a:r>
              <a:rPr sz="1750" dirty="0">
                <a:latin typeface="Calibri"/>
                <a:cs typeface="Calibri"/>
              </a:rPr>
              <a:t>and </a:t>
            </a:r>
            <a:r>
              <a:rPr sz="1750" spc="-15" dirty="0">
                <a:latin typeface="Calibri"/>
                <a:cs typeface="Calibri"/>
              </a:rPr>
              <a:t>say </a:t>
            </a:r>
            <a:r>
              <a:rPr sz="1750" dirty="0">
                <a:latin typeface="Calibri"/>
                <a:cs typeface="Calibri"/>
              </a:rPr>
              <a:t>which part  </a:t>
            </a:r>
            <a:r>
              <a:rPr sz="1750" spc="-5" dirty="0">
                <a:latin typeface="Calibri"/>
                <a:cs typeface="Calibri"/>
              </a:rPr>
              <a:t>of </a:t>
            </a:r>
            <a:r>
              <a:rPr sz="1750" dirty="0">
                <a:latin typeface="Calibri"/>
                <a:cs typeface="Calibri"/>
              </a:rPr>
              <a:t>the </a:t>
            </a:r>
            <a:r>
              <a:rPr sz="1750" spc="-5" dirty="0">
                <a:latin typeface="Calibri"/>
                <a:cs typeface="Calibri"/>
              </a:rPr>
              <a:t>body </a:t>
            </a:r>
            <a:r>
              <a:rPr sz="1750" dirty="0">
                <a:latin typeface="Calibri"/>
                <a:cs typeface="Calibri"/>
              </a:rPr>
              <a:t>is </a:t>
            </a:r>
            <a:r>
              <a:rPr sz="1750" spc="-5" dirty="0">
                <a:latin typeface="Calibri"/>
                <a:cs typeface="Calibri"/>
              </a:rPr>
              <a:t>associated </a:t>
            </a:r>
            <a:r>
              <a:rPr sz="1750" dirty="0">
                <a:latin typeface="Calibri"/>
                <a:cs typeface="Calibri"/>
              </a:rPr>
              <a:t>with each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sense.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spc="-40" dirty="0">
                <a:latin typeface="Calibri"/>
                <a:cs typeface="Calibri"/>
              </a:rPr>
              <a:t>Year</a:t>
            </a:r>
            <a:r>
              <a:rPr sz="1750" b="1" spc="-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2</a:t>
            </a:r>
            <a:endParaRPr sz="175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"/>
              <a:buChar char="•"/>
              <a:tabLst>
                <a:tab pos="312420" algn="l"/>
                <a:tab pos="313055" algn="l"/>
              </a:tabLst>
            </a:pPr>
            <a:r>
              <a:rPr sz="1750" dirty="0">
                <a:latin typeface="Calibri"/>
                <a:cs typeface="Calibri"/>
              </a:rPr>
              <a:t>notice </a:t>
            </a:r>
            <a:r>
              <a:rPr sz="1750" spc="-5" dirty="0">
                <a:latin typeface="Calibri"/>
                <a:cs typeface="Calibri"/>
              </a:rPr>
              <a:t>that </a:t>
            </a:r>
            <a:r>
              <a:rPr sz="1750" dirty="0">
                <a:latin typeface="Calibri"/>
                <a:cs typeface="Calibri"/>
              </a:rPr>
              <a:t>animals, including humans, </a:t>
            </a:r>
            <a:r>
              <a:rPr sz="1750" spc="-10" dirty="0">
                <a:latin typeface="Calibri"/>
                <a:cs typeface="Calibri"/>
              </a:rPr>
              <a:t>have </a:t>
            </a:r>
            <a:r>
              <a:rPr sz="1750" spc="-5" dirty="0">
                <a:latin typeface="Calibri"/>
                <a:cs typeface="Calibri"/>
              </a:rPr>
              <a:t>offspring </a:t>
            </a:r>
            <a:r>
              <a:rPr sz="1750" dirty="0">
                <a:latin typeface="Calibri"/>
                <a:cs typeface="Calibri"/>
              </a:rPr>
              <a:t>which </a:t>
            </a:r>
            <a:r>
              <a:rPr sz="1750" spc="-10" dirty="0">
                <a:latin typeface="Calibri"/>
                <a:cs typeface="Calibri"/>
              </a:rPr>
              <a:t>grow </a:t>
            </a:r>
            <a:r>
              <a:rPr sz="1750" spc="-5" dirty="0">
                <a:latin typeface="Calibri"/>
                <a:cs typeface="Calibri"/>
              </a:rPr>
              <a:t>into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adults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00" dirty="0">
              <a:latin typeface="Calibri"/>
              <a:cs typeface="Calibri"/>
            </a:endParaRPr>
          </a:p>
          <a:p>
            <a:pPr marL="413384" marR="5080">
              <a:lnSpc>
                <a:spcPct val="100200"/>
              </a:lnSpc>
            </a:pPr>
            <a:r>
              <a:rPr sz="1750" spc="-10" dirty="0">
                <a:latin typeface="Calibri"/>
                <a:cs typeface="Calibri"/>
              </a:rPr>
              <a:t>(Non-statutory </a:t>
            </a:r>
            <a:r>
              <a:rPr sz="1750" spc="-5" dirty="0">
                <a:latin typeface="Calibri"/>
                <a:cs typeface="Calibri"/>
              </a:rPr>
              <a:t>note: </a:t>
            </a:r>
            <a:r>
              <a:rPr sz="1750" dirty="0">
                <a:latin typeface="Calibri"/>
                <a:cs typeface="Calibri"/>
              </a:rPr>
              <a:t>Pupils should be </a:t>
            </a:r>
            <a:r>
              <a:rPr sz="1750" spc="-5" dirty="0">
                <a:latin typeface="Calibri"/>
                <a:cs typeface="Calibri"/>
              </a:rPr>
              <a:t>introduced </a:t>
            </a:r>
            <a:r>
              <a:rPr sz="1750" spc="-10" dirty="0">
                <a:latin typeface="Calibri"/>
                <a:cs typeface="Calibri"/>
              </a:rPr>
              <a:t>to </a:t>
            </a:r>
            <a:r>
              <a:rPr sz="1750" dirty="0">
                <a:latin typeface="Calibri"/>
                <a:cs typeface="Calibri"/>
              </a:rPr>
              <a:t>…the </a:t>
            </a:r>
            <a:r>
              <a:rPr sz="1750" spc="-5" dirty="0">
                <a:latin typeface="Calibri"/>
                <a:cs typeface="Calibri"/>
              </a:rPr>
              <a:t>processes of reproduction  </a:t>
            </a:r>
            <a:r>
              <a:rPr sz="1750" dirty="0">
                <a:latin typeface="Calibri"/>
                <a:cs typeface="Calibri"/>
              </a:rPr>
              <a:t>and </a:t>
            </a:r>
            <a:r>
              <a:rPr sz="1750" spc="-10" dirty="0">
                <a:latin typeface="Calibri"/>
                <a:cs typeface="Calibri"/>
              </a:rPr>
              <a:t>growth </a:t>
            </a:r>
            <a:r>
              <a:rPr sz="1750" dirty="0">
                <a:latin typeface="Calibri"/>
                <a:cs typeface="Calibri"/>
              </a:rPr>
              <a:t>in animals. </a:t>
            </a:r>
            <a:r>
              <a:rPr sz="1750" spc="-5" dirty="0">
                <a:latin typeface="Calibri"/>
                <a:cs typeface="Calibri"/>
              </a:rPr>
              <a:t>The </a:t>
            </a:r>
            <a:r>
              <a:rPr sz="1750" spc="-10" dirty="0">
                <a:latin typeface="Calibri"/>
                <a:cs typeface="Calibri"/>
              </a:rPr>
              <a:t>focus at </a:t>
            </a:r>
            <a:r>
              <a:rPr sz="1750" dirty="0">
                <a:latin typeface="Calibri"/>
                <a:cs typeface="Calibri"/>
              </a:rPr>
              <a:t>this </a:t>
            </a:r>
            <a:r>
              <a:rPr sz="1750" spc="-15" dirty="0">
                <a:latin typeface="Calibri"/>
                <a:cs typeface="Calibri"/>
              </a:rPr>
              <a:t>stage </a:t>
            </a:r>
            <a:r>
              <a:rPr sz="1750" dirty="0">
                <a:latin typeface="Calibri"/>
                <a:cs typeface="Calibri"/>
              </a:rPr>
              <a:t>should be </a:t>
            </a:r>
            <a:r>
              <a:rPr sz="1750" spc="-5" dirty="0">
                <a:latin typeface="Calibri"/>
                <a:cs typeface="Calibri"/>
              </a:rPr>
              <a:t>on questions that </a:t>
            </a:r>
            <a:r>
              <a:rPr sz="1750" dirty="0">
                <a:latin typeface="Calibri"/>
                <a:cs typeface="Calibri"/>
              </a:rPr>
              <a:t>help  pupils </a:t>
            </a:r>
            <a:r>
              <a:rPr sz="1750" spc="-10" dirty="0">
                <a:latin typeface="Calibri"/>
                <a:cs typeface="Calibri"/>
              </a:rPr>
              <a:t>to </a:t>
            </a:r>
            <a:r>
              <a:rPr sz="1750" spc="-5" dirty="0">
                <a:latin typeface="Calibri"/>
                <a:cs typeface="Calibri"/>
              </a:rPr>
              <a:t>recognise </a:t>
            </a:r>
            <a:r>
              <a:rPr sz="1750" spc="-10" dirty="0">
                <a:latin typeface="Calibri"/>
                <a:cs typeface="Calibri"/>
              </a:rPr>
              <a:t>growth; </a:t>
            </a:r>
            <a:r>
              <a:rPr sz="1750" spc="-5" dirty="0">
                <a:latin typeface="Calibri"/>
                <a:cs typeface="Calibri"/>
              </a:rPr>
              <a:t>they </a:t>
            </a:r>
            <a:r>
              <a:rPr sz="1750" dirty="0">
                <a:latin typeface="Calibri"/>
                <a:cs typeface="Calibri"/>
              </a:rPr>
              <a:t>should </a:t>
            </a:r>
            <a:r>
              <a:rPr sz="1750" spc="-5" dirty="0">
                <a:latin typeface="Calibri"/>
                <a:cs typeface="Calibri"/>
              </a:rPr>
              <a:t>not </a:t>
            </a:r>
            <a:r>
              <a:rPr sz="1750" dirty="0">
                <a:latin typeface="Calibri"/>
                <a:cs typeface="Calibri"/>
              </a:rPr>
              <a:t>be </a:t>
            </a:r>
            <a:r>
              <a:rPr sz="1750" spc="-5" dirty="0">
                <a:latin typeface="Calibri"/>
                <a:cs typeface="Calibri"/>
              </a:rPr>
              <a:t>expected </a:t>
            </a:r>
            <a:r>
              <a:rPr sz="1750" spc="-10" dirty="0">
                <a:latin typeface="Calibri"/>
                <a:cs typeface="Calibri"/>
              </a:rPr>
              <a:t>to understand </a:t>
            </a:r>
            <a:r>
              <a:rPr sz="1750" spc="-5" dirty="0">
                <a:latin typeface="Calibri"/>
                <a:cs typeface="Calibri"/>
              </a:rPr>
              <a:t>how  reproduction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occurs)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50" b="1" spc="-35" dirty="0">
                <a:latin typeface="Calibri"/>
                <a:cs typeface="Calibri"/>
              </a:rPr>
              <a:t>Years </a:t>
            </a:r>
            <a:r>
              <a:rPr sz="1750" b="1" dirty="0">
                <a:latin typeface="Calibri"/>
                <a:cs typeface="Calibri"/>
              </a:rPr>
              <a:t>3 </a:t>
            </a:r>
            <a:r>
              <a:rPr sz="1750" b="1" spc="-5" dirty="0">
                <a:latin typeface="Calibri"/>
                <a:cs typeface="Calibri"/>
              </a:rPr>
              <a:t>and</a:t>
            </a:r>
            <a:r>
              <a:rPr sz="1750" b="1" spc="4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4</a:t>
            </a:r>
            <a:endParaRPr sz="1750" dirty="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"/>
              <a:buChar char="•"/>
              <a:tabLst>
                <a:tab pos="312420" algn="l"/>
                <a:tab pos="313055" algn="l"/>
              </a:tabLst>
            </a:pPr>
            <a:r>
              <a:rPr sz="1750" dirty="0">
                <a:latin typeface="Calibri"/>
                <a:cs typeface="Calibri"/>
              </a:rPr>
              <a:t>Nothing in Science curriculum </a:t>
            </a:r>
            <a:r>
              <a:rPr sz="1750" spc="-10" dirty="0">
                <a:latin typeface="Calibri"/>
                <a:cs typeface="Calibri"/>
              </a:rPr>
              <a:t>related to </a:t>
            </a:r>
            <a:r>
              <a:rPr sz="1750" dirty="0">
                <a:latin typeface="Calibri"/>
                <a:cs typeface="Calibri"/>
              </a:rPr>
              <a:t>puberty </a:t>
            </a:r>
            <a:r>
              <a:rPr sz="1750" spc="-5" dirty="0">
                <a:latin typeface="Calibri"/>
                <a:cs typeface="Calibri"/>
              </a:rPr>
              <a:t>or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reproduction!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7219" y="6535925"/>
            <a:ext cx="995044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550" spc="25" dirty="0">
                <a:solidFill>
                  <a:srgbClr val="7E7E7E"/>
                </a:solidFill>
                <a:latin typeface="Calibri"/>
                <a:cs typeface="Calibri"/>
              </a:rPr>
              <a:t>©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Jan</a:t>
            </a:r>
            <a:r>
              <a:rPr sz="155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Lever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263650"/>
            <a:ext cx="2136800" cy="6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" y="1492250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12901" y="1644650"/>
            <a:ext cx="8610600" cy="4298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554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Year</a:t>
            </a:r>
            <a:r>
              <a:rPr spc="-5" dirty="0"/>
              <a:t> </a:t>
            </a:r>
            <a:r>
              <a:rPr dirty="0"/>
              <a:t>5</a:t>
            </a:r>
          </a:p>
          <a:p>
            <a:pPr marL="1395095" indent="-250190">
              <a:lnSpc>
                <a:spcPct val="100000"/>
              </a:lnSpc>
              <a:buFont typeface="Arial"/>
              <a:buChar char="•"/>
              <a:tabLst>
                <a:tab pos="1395095" algn="l"/>
                <a:tab pos="1395730" algn="l"/>
              </a:tabLst>
            </a:pPr>
            <a:r>
              <a:rPr b="0" dirty="0">
                <a:latin typeface="Calibri"/>
                <a:cs typeface="Calibri"/>
              </a:rPr>
              <a:t>describe the </a:t>
            </a:r>
            <a:r>
              <a:rPr b="0" spc="-5" dirty="0">
                <a:latin typeface="Calibri"/>
                <a:cs typeface="Calibri"/>
              </a:rPr>
              <a:t>differences </a:t>
            </a:r>
            <a:r>
              <a:rPr b="0" dirty="0">
                <a:latin typeface="Calibri"/>
                <a:cs typeface="Calibri"/>
              </a:rPr>
              <a:t>in the </a:t>
            </a:r>
            <a:r>
              <a:rPr b="0" spc="-10" dirty="0">
                <a:latin typeface="Calibri"/>
                <a:cs typeface="Calibri"/>
              </a:rPr>
              <a:t>life </a:t>
            </a:r>
            <a:r>
              <a:rPr b="0" spc="-5" dirty="0">
                <a:latin typeface="Calibri"/>
                <a:cs typeface="Calibri"/>
              </a:rPr>
              <a:t>cycles of </a:t>
            </a:r>
            <a:r>
              <a:rPr b="0" dirty="0">
                <a:latin typeface="Calibri"/>
                <a:cs typeface="Calibri"/>
              </a:rPr>
              <a:t>a mammal, an amphibian, an insect and a </a:t>
            </a:r>
            <a:r>
              <a:rPr b="0" spc="-5" dirty="0">
                <a:latin typeface="Calibri"/>
                <a:cs typeface="Calibri"/>
              </a:rPr>
              <a:t>bird</a:t>
            </a:r>
          </a:p>
          <a:p>
            <a:pPr marL="1395095" indent="-250190">
              <a:lnSpc>
                <a:spcPct val="100000"/>
              </a:lnSpc>
              <a:buFont typeface="Arial"/>
              <a:buChar char="•"/>
              <a:tabLst>
                <a:tab pos="1395095" algn="l"/>
                <a:tab pos="1395730" algn="l"/>
              </a:tabLst>
            </a:pPr>
            <a:r>
              <a:rPr b="0" dirty="0">
                <a:latin typeface="Calibri"/>
                <a:cs typeface="Calibri"/>
              </a:rPr>
              <a:t>describe the </a:t>
            </a:r>
            <a:r>
              <a:rPr b="0" spc="-10" dirty="0">
                <a:latin typeface="Calibri"/>
                <a:cs typeface="Calibri"/>
              </a:rPr>
              <a:t>life </a:t>
            </a:r>
            <a:r>
              <a:rPr b="0" spc="-5" dirty="0">
                <a:latin typeface="Calibri"/>
                <a:cs typeface="Calibri"/>
              </a:rPr>
              <a:t>process of reproduction </a:t>
            </a:r>
            <a:r>
              <a:rPr b="0" dirty="0">
                <a:latin typeface="Calibri"/>
                <a:cs typeface="Calibri"/>
              </a:rPr>
              <a:t>in </a:t>
            </a:r>
            <a:r>
              <a:rPr b="0" spc="-5" dirty="0">
                <a:latin typeface="Calibri"/>
                <a:cs typeface="Calibri"/>
              </a:rPr>
              <a:t>some </a:t>
            </a:r>
            <a:r>
              <a:rPr b="0" dirty="0">
                <a:latin typeface="Calibri"/>
                <a:cs typeface="Calibri"/>
              </a:rPr>
              <a:t>plants and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animals</a:t>
            </a:r>
          </a:p>
          <a:p>
            <a:pPr marL="1132840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700" dirty="0">
              <a:latin typeface="Calibri"/>
              <a:cs typeface="Calibri"/>
            </a:endParaRPr>
          </a:p>
          <a:p>
            <a:pPr marL="1546225" marR="78740">
              <a:lnSpc>
                <a:spcPct val="100000"/>
              </a:lnSpc>
            </a:pPr>
            <a:r>
              <a:rPr b="0" spc="-10" dirty="0">
                <a:latin typeface="Calibri"/>
                <a:cs typeface="Calibri"/>
              </a:rPr>
              <a:t>(Non-statutory </a:t>
            </a:r>
            <a:r>
              <a:rPr b="0" spc="-5" dirty="0">
                <a:latin typeface="Calibri"/>
                <a:cs typeface="Calibri"/>
              </a:rPr>
              <a:t>note: </a:t>
            </a:r>
            <a:r>
              <a:rPr b="0" dirty="0">
                <a:latin typeface="Calibri"/>
                <a:cs typeface="Calibri"/>
              </a:rPr>
              <a:t>Pupils should find </a:t>
            </a:r>
            <a:r>
              <a:rPr b="0" spc="-5" dirty="0">
                <a:latin typeface="Calibri"/>
                <a:cs typeface="Calibri"/>
              </a:rPr>
              <a:t>out </a:t>
            </a:r>
            <a:r>
              <a:rPr b="0" dirty="0">
                <a:latin typeface="Calibri"/>
                <a:cs typeface="Calibri"/>
              </a:rPr>
              <a:t>about </a:t>
            </a:r>
            <a:r>
              <a:rPr b="0" spc="-10" dirty="0">
                <a:latin typeface="Calibri"/>
                <a:cs typeface="Calibri"/>
              </a:rPr>
              <a:t>different </a:t>
            </a:r>
            <a:r>
              <a:rPr b="0" dirty="0">
                <a:latin typeface="Calibri"/>
                <a:cs typeface="Calibri"/>
              </a:rPr>
              <a:t>types </a:t>
            </a:r>
            <a:r>
              <a:rPr b="0" spc="-5" dirty="0">
                <a:latin typeface="Calibri"/>
                <a:cs typeface="Calibri"/>
              </a:rPr>
              <a:t>of reproduction,  </a:t>
            </a:r>
            <a:r>
              <a:rPr b="0" dirty="0">
                <a:latin typeface="Calibri"/>
                <a:cs typeface="Calibri"/>
              </a:rPr>
              <a:t>including </a:t>
            </a:r>
            <a:r>
              <a:rPr b="0" spc="-10" dirty="0">
                <a:latin typeface="Calibri"/>
                <a:cs typeface="Calibri"/>
              </a:rPr>
              <a:t>sexual </a:t>
            </a:r>
            <a:r>
              <a:rPr b="0" dirty="0">
                <a:latin typeface="Calibri"/>
                <a:cs typeface="Calibri"/>
              </a:rPr>
              <a:t>and </a:t>
            </a:r>
            <a:r>
              <a:rPr b="0" spc="-5" dirty="0">
                <a:latin typeface="Calibri"/>
                <a:cs typeface="Calibri"/>
              </a:rPr>
              <a:t>asexual reproduction </a:t>
            </a:r>
            <a:r>
              <a:rPr b="0" dirty="0">
                <a:latin typeface="Calibri"/>
                <a:cs typeface="Calibri"/>
              </a:rPr>
              <a:t>in plants, and </a:t>
            </a:r>
            <a:r>
              <a:rPr b="0" spc="-10" dirty="0">
                <a:latin typeface="Calibri"/>
                <a:cs typeface="Calibri"/>
              </a:rPr>
              <a:t>sexual </a:t>
            </a:r>
            <a:r>
              <a:rPr b="0" spc="-5" dirty="0">
                <a:latin typeface="Calibri"/>
                <a:cs typeface="Calibri"/>
              </a:rPr>
              <a:t>reproduction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animals)</a:t>
            </a:r>
          </a:p>
          <a:p>
            <a:pPr marL="1132840"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Calibri"/>
              <a:cs typeface="Calibri"/>
            </a:endParaRPr>
          </a:p>
          <a:p>
            <a:pPr marL="1395095" indent="-250190">
              <a:lnSpc>
                <a:spcPct val="100000"/>
              </a:lnSpc>
              <a:buFont typeface="Arial"/>
              <a:buChar char="•"/>
              <a:tabLst>
                <a:tab pos="1395095" algn="l"/>
                <a:tab pos="1395730" algn="l"/>
              </a:tabLst>
            </a:pPr>
            <a:r>
              <a:rPr b="0" dirty="0">
                <a:latin typeface="Calibri"/>
                <a:cs typeface="Calibri"/>
              </a:rPr>
              <a:t>describe the changes as humans </a:t>
            </a:r>
            <a:r>
              <a:rPr b="0" spc="-5" dirty="0">
                <a:latin typeface="Calibri"/>
                <a:cs typeface="Calibri"/>
              </a:rPr>
              <a:t>develop </a:t>
            </a:r>
            <a:r>
              <a:rPr b="0" spc="-10" dirty="0">
                <a:latin typeface="Calibri"/>
                <a:cs typeface="Calibri"/>
              </a:rPr>
              <a:t>to </a:t>
            </a:r>
            <a:r>
              <a:rPr b="0" dirty="0">
                <a:latin typeface="Calibri"/>
                <a:cs typeface="Calibri"/>
              </a:rPr>
              <a:t>old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age.</a:t>
            </a:r>
          </a:p>
          <a:p>
            <a:pPr marL="1132840"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1546225" marR="5080">
              <a:lnSpc>
                <a:spcPct val="100099"/>
              </a:lnSpc>
            </a:pPr>
            <a:r>
              <a:rPr b="0" spc="-10" dirty="0">
                <a:latin typeface="Calibri"/>
                <a:cs typeface="Calibri"/>
              </a:rPr>
              <a:t>(Non-statutory </a:t>
            </a:r>
            <a:r>
              <a:rPr b="0" spc="-5" dirty="0">
                <a:latin typeface="Calibri"/>
                <a:cs typeface="Calibri"/>
              </a:rPr>
              <a:t>note: </a:t>
            </a:r>
            <a:r>
              <a:rPr b="0" dirty="0">
                <a:latin typeface="Calibri"/>
                <a:cs typeface="Calibri"/>
              </a:rPr>
              <a:t>Pupils should </a:t>
            </a:r>
            <a:r>
              <a:rPr b="0" spc="-15" dirty="0">
                <a:latin typeface="Calibri"/>
                <a:cs typeface="Calibri"/>
              </a:rPr>
              <a:t>draw </a:t>
            </a:r>
            <a:r>
              <a:rPr b="0" dirty="0">
                <a:latin typeface="Calibri"/>
                <a:cs typeface="Calibri"/>
              </a:rPr>
              <a:t>a timeline </a:t>
            </a:r>
            <a:r>
              <a:rPr b="0" spc="-10" dirty="0">
                <a:latin typeface="Calibri"/>
                <a:cs typeface="Calibri"/>
              </a:rPr>
              <a:t>to </a:t>
            </a:r>
            <a:r>
              <a:rPr b="0" spc="-5" dirty="0">
                <a:latin typeface="Calibri"/>
                <a:cs typeface="Calibri"/>
              </a:rPr>
              <a:t>indicate </a:t>
            </a:r>
            <a:r>
              <a:rPr b="0" spc="-10" dirty="0">
                <a:latin typeface="Calibri"/>
                <a:cs typeface="Calibri"/>
              </a:rPr>
              <a:t>stages </a:t>
            </a:r>
            <a:r>
              <a:rPr b="0" dirty="0">
                <a:latin typeface="Calibri"/>
                <a:cs typeface="Calibri"/>
              </a:rPr>
              <a:t>in the </a:t>
            </a:r>
            <a:r>
              <a:rPr b="0" spc="-10" dirty="0">
                <a:latin typeface="Calibri"/>
                <a:cs typeface="Calibri"/>
              </a:rPr>
              <a:t>growth </a:t>
            </a:r>
            <a:r>
              <a:rPr b="0" dirty="0">
                <a:latin typeface="Calibri"/>
                <a:cs typeface="Calibri"/>
              </a:rPr>
              <a:t>and  </a:t>
            </a:r>
            <a:r>
              <a:rPr b="0" spc="-5" dirty="0">
                <a:latin typeface="Calibri"/>
                <a:cs typeface="Calibri"/>
              </a:rPr>
              <a:t>development of </a:t>
            </a:r>
            <a:r>
              <a:rPr b="0" dirty="0">
                <a:latin typeface="Calibri"/>
                <a:cs typeface="Calibri"/>
              </a:rPr>
              <a:t>humans. </a:t>
            </a:r>
            <a:r>
              <a:rPr b="0" spc="-5" dirty="0">
                <a:latin typeface="Calibri"/>
                <a:cs typeface="Calibri"/>
              </a:rPr>
              <a:t>They </a:t>
            </a:r>
            <a:r>
              <a:rPr b="0" dirty="0">
                <a:latin typeface="Calibri"/>
                <a:cs typeface="Calibri"/>
              </a:rPr>
              <a:t>should learn about the changes experienced in </a:t>
            </a:r>
            <a:r>
              <a:rPr b="0" spc="-15" dirty="0">
                <a:latin typeface="Calibri"/>
                <a:cs typeface="Calibri"/>
              </a:rPr>
              <a:t>puberty.  </a:t>
            </a:r>
            <a:r>
              <a:rPr b="0" dirty="0">
                <a:latin typeface="Calibri"/>
                <a:cs typeface="Calibri"/>
              </a:rPr>
              <a:t>Pupils </a:t>
            </a:r>
            <a:r>
              <a:rPr b="0" spc="-5" dirty="0">
                <a:latin typeface="Calibri"/>
                <a:cs typeface="Calibri"/>
              </a:rPr>
              <a:t>could </a:t>
            </a:r>
            <a:r>
              <a:rPr b="0" spc="-10" dirty="0">
                <a:latin typeface="Calibri"/>
                <a:cs typeface="Calibri"/>
              </a:rPr>
              <a:t>work </a:t>
            </a:r>
            <a:r>
              <a:rPr b="0" dirty="0">
                <a:latin typeface="Calibri"/>
                <a:cs typeface="Calibri"/>
              </a:rPr>
              <a:t>scientifically </a:t>
            </a:r>
            <a:r>
              <a:rPr b="0" spc="-5" dirty="0">
                <a:latin typeface="Calibri"/>
                <a:cs typeface="Calibri"/>
              </a:rPr>
              <a:t>by researching </a:t>
            </a:r>
            <a:r>
              <a:rPr b="0" dirty="0">
                <a:latin typeface="Calibri"/>
                <a:cs typeface="Calibri"/>
              </a:rPr>
              <a:t>the </a:t>
            </a:r>
            <a:r>
              <a:rPr b="0" spc="-10" dirty="0">
                <a:latin typeface="Calibri"/>
                <a:cs typeface="Calibri"/>
              </a:rPr>
              <a:t>gestation </a:t>
            </a:r>
            <a:r>
              <a:rPr b="0" dirty="0">
                <a:latin typeface="Calibri"/>
                <a:cs typeface="Calibri"/>
              </a:rPr>
              <a:t>periods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dirty="0">
                <a:latin typeface="Calibri"/>
                <a:cs typeface="Calibri"/>
              </a:rPr>
              <a:t>other animals and  </a:t>
            </a:r>
            <a:r>
              <a:rPr b="0" spc="-5" dirty="0">
                <a:latin typeface="Calibri"/>
                <a:cs typeface="Calibri"/>
              </a:rPr>
              <a:t>comparing </a:t>
            </a:r>
            <a:r>
              <a:rPr b="0" dirty="0">
                <a:latin typeface="Calibri"/>
                <a:cs typeface="Calibri"/>
              </a:rPr>
              <a:t>them with humans; </a:t>
            </a:r>
            <a:r>
              <a:rPr b="0" spc="-5" dirty="0">
                <a:latin typeface="Calibri"/>
                <a:cs typeface="Calibri"/>
              </a:rPr>
              <a:t>by </a:t>
            </a:r>
            <a:r>
              <a:rPr b="0" dirty="0">
                <a:latin typeface="Calibri"/>
                <a:cs typeface="Calibri"/>
              </a:rPr>
              <a:t>finding </a:t>
            </a:r>
            <a:r>
              <a:rPr b="0" spc="-5" dirty="0">
                <a:latin typeface="Calibri"/>
                <a:cs typeface="Calibri"/>
              </a:rPr>
              <a:t>out </a:t>
            </a:r>
            <a:r>
              <a:rPr b="0" dirty="0">
                <a:latin typeface="Calibri"/>
                <a:cs typeface="Calibri"/>
              </a:rPr>
              <a:t>and </a:t>
            </a:r>
            <a:r>
              <a:rPr b="0" spc="-5" dirty="0">
                <a:latin typeface="Calibri"/>
                <a:cs typeface="Calibri"/>
              </a:rPr>
              <a:t>recording </a:t>
            </a:r>
            <a:r>
              <a:rPr b="0" dirty="0">
                <a:latin typeface="Calibri"/>
                <a:cs typeface="Calibri"/>
              </a:rPr>
              <a:t>the </a:t>
            </a:r>
            <a:r>
              <a:rPr b="0" spc="-5" dirty="0">
                <a:latin typeface="Calibri"/>
                <a:cs typeface="Calibri"/>
              </a:rPr>
              <a:t>length </a:t>
            </a:r>
            <a:r>
              <a:rPr b="0" dirty="0">
                <a:latin typeface="Calibri"/>
                <a:cs typeface="Calibri"/>
              </a:rPr>
              <a:t>and </a:t>
            </a:r>
            <a:r>
              <a:rPr b="0" spc="-5" dirty="0">
                <a:latin typeface="Calibri"/>
                <a:cs typeface="Calibri"/>
              </a:rPr>
              <a:t>mass of </a:t>
            </a:r>
            <a:r>
              <a:rPr b="0" dirty="0">
                <a:latin typeface="Calibri"/>
                <a:cs typeface="Calibri"/>
              </a:rPr>
              <a:t>a  </a:t>
            </a:r>
            <a:r>
              <a:rPr b="0" spc="-5" dirty="0">
                <a:latin typeface="Calibri"/>
                <a:cs typeface="Calibri"/>
              </a:rPr>
              <a:t>baby </a:t>
            </a:r>
            <a:r>
              <a:rPr b="0" dirty="0">
                <a:latin typeface="Calibri"/>
                <a:cs typeface="Calibri"/>
              </a:rPr>
              <a:t>as it</a:t>
            </a:r>
            <a:r>
              <a:rPr b="0" spc="-10" dirty="0">
                <a:latin typeface="Calibri"/>
                <a:cs typeface="Calibri"/>
              </a:rPr>
              <a:t> grows)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7219" y="6535925"/>
            <a:ext cx="995044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550" spc="25" dirty="0">
                <a:solidFill>
                  <a:srgbClr val="7E7E7E"/>
                </a:solidFill>
                <a:latin typeface="Calibri"/>
                <a:cs typeface="Calibri"/>
              </a:rPr>
              <a:t>©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Jan</a:t>
            </a:r>
            <a:r>
              <a:rPr sz="155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Lever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263" y="421258"/>
            <a:ext cx="9164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D0D0D"/>
                </a:solidFill>
              </a:rPr>
              <a:t>What </a:t>
            </a:r>
            <a:r>
              <a:rPr sz="2800" spc="-10" dirty="0">
                <a:solidFill>
                  <a:srgbClr val="0D0D0D"/>
                </a:solidFill>
              </a:rPr>
              <a:t>are </a:t>
            </a:r>
            <a:r>
              <a:rPr sz="2800" spc="5" dirty="0">
                <a:solidFill>
                  <a:srgbClr val="0D0D0D"/>
                </a:solidFill>
              </a:rPr>
              <a:t>the </a:t>
            </a:r>
            <a:r>
              <a:rPr sz="2800" spc="-5" dirty="0">
                <a:solidFill>
                  <a:srgbClr val="0D0D0D"/>
                </a:solidFill>
              </a:rPr>
              <a:t>expectations </a:t>
            </a:r>
            <a:r>
              <a:rPr sz="2800" spc="-25" dirty="0">
                <a:solidFill>
                  <a:srgbClr val="0D0D0D"/>
                </a:solidFill>
              </a:rPr>
              <a:t>for </a:t>
            </a:r>
            <a:r>
              <a:rPr sz="2800" spc="5" dirty="0">
                <a:solidFill>
                  <a:srgbClr val="0D0D0D"/>
                </a:solidFill>
              </a:rPr>
              <a:t>Science </a:t>
            </a:r>
            <a:r>
              <a:rPr sz="2800" spc="-10" dirty="0">
                <a:solidFill>
                  <a:srgbClr val="0D0D0D"/>
                </a:solidFill>
              </a:rPr>
              <a:t>related to </a:t>
            </a:r>
            <a:r>
              <a:rPr sz="2800" spc="-15" dirty="0">
                <a:solidFill>
                  <a:srgbClr val="0D0D0D"/>
                </a:solidFill>
              </a:rPr>
              <a:t>Sex</a:t>
            </a:r>
            <a:r>
              <a:rPr sz="2800" spc="-55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Education?</a:t>
            </a:r>
            <a:endParaRPr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105915"/>
            <a:ext cx="2133785" cy="6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57" y="1396873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43530" y="1873250"/>
            <a:ext cx="7248525" cy="41192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100" b="1" spc="-45" dirty="0">
                <a:latin typeface="Calibri"/>
                <a:cs typeface="Calibri"/>
              </a:rPr>
              <a:t>Year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6</a:t>
            </a:r>
            <a:endParaRPr sz="2100" dirty="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100" spc="-10" dirty="0">
                <a:latin typeface="Calibri"/>
                <a:cs typeface="Calibri"/>
              </a:rPr>
              <a:t>recognise that </a:t>
            </a:r>
            <a:r>
              <a:rPr sz="2100" spc="-5" dirty="0">
                <a:latin typeface="Calibri"/>
                <a:cs typeface="Calibri"/>
              </a:rPr>
              <a:t>living things </a:t>
            </a:r>
            <a:r>
              <a:rPr sz="2100" spc="-10" dirty="0">
                <a:latin typeface="Calibri"/>
                <a:cs typeface="Calibri"/>
              </a:rPr>
              <a:t>produce offspring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kind,</a:t>
            </a:r>
            <a:endParaRPr sz="21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505"/>
              </a:spcBef>
            </a:pPr>
            <a:r>
              <a:rPr sz="2100" spc="-5" dirty="0">
                <a:latin typeface="Calibri"/>
                <a:cs typeface="Calibri"/>
              </a:rPr>
              <a:t>but normally </a:t>
            </a:r>
            <a:r>
              <a:rPr sz="2100" spc="-10" dirty="0">
                <a:latin typeface="Calibri"/>
                <a:cs typeface="Calibri"/>
              </a:rPr>
              <a:t>offspring vary </a:t>
            </a:r>
            <a:r>
              <a:rPr sz="2100" spc="-5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not </a:t>
            </a:r>
            <a:r>
              <a:rPr sz="2100" spc="-10" dirty="0">
                <a:latin typeface="Calibri"/>
                <a:cs typeface="Calibri"/>
              </a:rPr>
              <a:t>identical </a:t>
            </a:r>
            <a:r>
              <a:rPr sz="2100" spc="-5" dirty="0">
                <a:latin typeface="Calibri"/>
                <a:cs typeface="Calibri"/>
              </a:rPr>
              <a:t>to their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parents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ED7C30"/>
                </a:solidFill>
                <a:latin typeface="Calibri"/>
                <a:cs typeface="Calibri"/>
              </a:rPr>
              <a:t>QUESTIONS</a:t>
            </a:r>
            <a:r>
              <a:rPr sz="2100" spc="-10" dirty="0">
                <a:solidFill>
                  <a:srgbClr val="ED7C30"/>
                </a:solidFill>
                <a:latin typeface="Calibri"/>
                <a:cs typeface="Calibri"/>
              </a:rPr>
              <a:t>: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443865">
              <a:lnSpc>
                <a:spcPct val="100400"/>
              </a:lnSpc>
            </a:pPr>
            <a:r>
              <a:rPr sz="2450" dirty="0">
                <a:latin typeface="Calibri"/>
                <a:cs typeface="Calibri"/>
              </a:rPr>
              <a:t>Is this </a:t>
            </a:r>
            <a:r>
              <a:rPr sz="2450" spc="5" dirty="0">
                <a:latin typeface="Calibri"/>
                <a:cs typeface="Calibri"/>
              </a:rPr>
              <a:t>enough </a:t>
            </a:r>
            <a:r>
              <a:rPr sz="2450" spc="-10" dirty="0">
                <a:latin typeface="Calibri"/>
                <a:cs typeface="Calibri"/>
              </a:rPr>
              <a:t>to </a:t>
            </a:r>
            <a:r>
              <a:rPr sz="2450" spc="-5" dirty="0">
                <a:latin typeface="Calibri"/>
                <a:cs typeface="Calibri"/>
              </a:rPr>
              <a:t>ensure children </a:t>
            </a:r>
            <a:r>
              <a:rPr sz="2450" dirty="0">
                <a:latin typeface="Calibri"/>
                <a:cs typeface="Calibri"/>
              </a:rPr>
              <a:t>know about puberty  and how babies </a:t>
            </a:r>
            <a:r>
              <a:rPr sz="2450" spc="-15" dirty="0">
                <a:latin typeface="Calibri"/>
                <a:cs typeface="Calibri"/>
              </a:rPr>
              <a:t>are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born?</a:t>
            </a:r>
          </a:p>
          <a:p>
            <a:pPr marL="12700" marR="1167765">
              <a:lnSpc>
                <a:spcPct val="100400"/>
              </a:lnSpc>
              <a:spcBef>
                <a:spcPts val="1465"/>
              </a:spcBef>
            </a:pPr>
            <a:r>
              <a:rPr sz="2450" dirty="0">
                <a:latin typeface="Calibri"/>
                <a:cs typeface="Calibri"/>
              </a:rPr>
              <a:t>Is this </a:t>
            </a:r>
            <a:r>
              <a:rPr sz="2450" spc="5" dirty="0">
                <a:latin typeface="Calibri"/>
                <a:cs typeface="Calibri"/>
              </a:rPr>
              <a:t>enough </a:t>
            </a:r>
            <a:r>
              <a:rPr sz="2450" spc="-10" dirty="0">
                <a:latin typeface="Calibri"/>
                <a:cs typeface="Calibri"/>
              </a:rPr>
              <a:t>information to </a:t>
            </a:r>
            <a:r>
              <a:rPr sz="2450" dirty="0">
                <a:latin typeface="Calibri"/>
                <a:cs typeface="Calibri"/>
              </a:rPr>
              <a:t>help </a:t>
            </a:r>
            <a:r>
              <a:rPr sz="2450" spc="-5" dirty="0">
                <a:latin typeface="Calibri"/>
                <a:cs typeface="Calibri"/>
              </a:rPr>
              <a:t>children </a:t>
            </a:r>
            <a:r>
              <a:rPr sz="2450" spc="-20" dirty="0">
                <a:latin typeface="Calibri"/>
                <a:cs typeface="Calibri"/>
              </a:rPr>
              <a:t>keep  </a:t>
            </a:r>
            <a:r>
              <a:rPr sz="2450" dirty="0">
                <a:latin typeface="Calibri"/>
                <a:cs typeface="Calibri"/>
              </a:rPr>
              <a:t>themselves SAFE in </a:t>
            </a:r>
            <a:r>
              <a:rPr sz="2450" spc="-20" dirty="0">
                <a:latin typeface="Calibri"/>
                <a:cs typeface="Calibri"/>
              </a:rPr>
              <a:t>today’s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world?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7219" y="6535925"/>
            <a:ext cx="995044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550" spc="25" dirty="0">
                <a:solidFill>
                  <a:srgbClr val="7E7E7E"/>
                </a:solidFill>
                <a:latin typeface="Calibri"/>
                <a:cs typeface="Calibri"/>
              </a:rPr>
              <a:t>©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Jan</a:t>
            </a:r>
            <a:r>
              <a:rPr sz="155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7E7E7E"/>
                </a:solidFill>
                <a:latin typeface="Calibri"/>
                <a:cs typeface="Calibri"/>
              </a:rPr>
              <a:t>Lever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100" y="425450"/>
            <a:ext cx="9164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D0D0D"/>
                </a:solidFill>
              </a:rPr>
              <a:t>What </a:t>
            </a:r>
            <a:r>
              <a:rPr sz="2800" spc="-10" dirty="0">
                <a:solidFill>
                  <a:srgbClr val="0D0D0D"/>
                </a:solidFill>
              </a:rPr>
              <a:t>are </a:t>
            </a:r>
            <a:r>
              <a:rPr sz="2800" spc="5" dirty="0">
                <a:solidFill>
                  <a:srgbClr val="0D0D0D"/>
                </a:solidFill>
              </a:rPr>
              <a:t>the </a:t>
            </a:r>
            <a:r>
              <a:rPr sz="2800" spc="-5" dirty="0">
                <a:solidFill>
                  <a:srgbClr val="0D0D0D"/>
                </a:solidFill>
              </a:rPr>
              <a:t>expectations </a:t>
            </a:r>
            <a:r>
              <a:rPr sz="2800" spc="-25" dirty="0">
                <a:solidFill>
                  <a:srgbClr val="0D0D0D"/>
                </a:solidFill>
              </a:rPr>
              <a:t>for </a:t>
            </a:r>
            <a:r>
              <a:rPr sz="2800" spc="5" dirty="0">
                <a:solidFill>
                  <a:srgbClr val="0D0D0D"/>
                </a:solidFill>
              </a:rPr>
              <a:t>Science </a:t>
            </a:r>
            <a:r>
              <a:rPr sz="2800" spc="-10" dirty="0">
                <a:solidFill>
                  <a:srgbClr val="0D0D0D"/>
                </a:solidFill>
              </a:rPr>
              <a:t>related to </a:t>
            </a:r>
            <a:r>
              <a:rPr sz="2800" spc="-15" dirty="0">
                <a:solidFill>
                  <a:srgbClr val="0D0D0D"/>
                </a:solidFill>
              </a:rPr>
              <a:t>Sex</a:t>
            </a:r>
            <a:r>
              <a:rPr sz="2800" spc="-55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Education?</a:t>
            </a:r>
            <a:endParaRPr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22176"/>
            <a:ext cx="2133785" cy="6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7" y="1416050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624" y="462273"/>
            <a:ext cx="443801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-75" dirty="0">
                <a:solidFill>
                  <a:srgbClr val="992086"/>
                </a:solidFill>
              </a:rPr>
              <a:t>Today’s</a:t>
            </a:r>
            <a:r>
              <a:rPr sz="3850" spc="-70" dirty="0">
                <a:solidFill>
                  <a:srgbClr val="992086"/>
                </a:solidFill>
              </a:rPr>
              <a:t> </a:t>
            </a:r>
            <a:r>
              <a:rPr sz="3850" spc="-10" dirty="0">
                <a:solidFill>
                  <a:srgbClr val="992086"/>
                </a:solidFill>
              </a:rPr>
              <a:t>considerations</a:t>
            </a:r>
            <a:endParaRPr sz="3850" dirty="0"/>
          </a:p>
        </p:txBody>
      </p:sp>
      <p:sp>
        <p:nvSpPr>
          <p:cNvPr id="3" name="object 3"/>
          <p:cNvSpPr txBox="1"/>
          <p:nvPr/>
        </p:nvSpPr>
        <p:spPr>
          <a:xfrm>
            <a:off x="3155631" y="1949450"/>
            <a:ext cx="1827530" cy="31623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5" dirty="0">
                <a:latin typeface="Calibri"/>
                <a:cs typeface="Calibri"/>
              </a:rPr>
              <a:t>The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internet</a:t>
            </a:r>
            <a:endParaRPr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25" dirty="0">
                <a:latin typeface="Calibri"/>
                <a:cs typeface="Calibri"/>
              </a:rPr>
              <a:t>Television</a:t>
            </a:r>
            <a:endParaRPr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latin typeface="Calibri"/>
                <a:cs typeface="Calibri"/>
              </a:rPr>
              <a:t>Social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media</a:t>
            </a: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latin typeface="Calibri"/>
                <a:cs typeface="Calibri"/>
              </a:rPr>
              <a:t>Other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media</a:t>
            </a: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latin typeface="Calibri"/>
                <a:cs typeface="Calibri"/>
              </a:rPr>
              <a:t>Friends</a:t>
            </a: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latin typeface="Calibri"/>
                <a:cs typeface="Calibri"/>
              </a:rPr>
              <a:t>Family</a:t>
            </a:r>
            <a:endParaRPr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latin typeface="Calibri"/>
                <a:cs typeface="Calibri"/>
              </a:rPr>
              <a:t>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076953"/>
            <a:ext cx="2133785" cy="6017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7" y="1339850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081" y="872935"/>
            <a:ext cx="594169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spc="-15" dirty="0">
                <a:solidFill>
                  <a:srgbClr val="B91A6F"/>
                </a:solidFill>
              </a:rPr>
              <a:t>Keeping </a:t>
            </a:r>
            <a:r>
              <a:rPr sz="5250" spc="-10" dirty="0" smtClean="0">
                <a:solidFill>
                  <a:srgbClr val="B91A6F"/>
                </a:solidFill>
              </a:rPr>
              <a:t>children</a:t>
            </a:r>
            <a:r>
              <a:rPr sz="5250" spc="-60" dirty="0" smtClean="0">
                <a:solidFill>
                  <a:srgbClr val="B91A6F"/>
                </a:solidFill>
              </a:rPr>
              <a:t> </a:t>
            </a:r>
            <a:r>
              <a:rPr sz="5250" spc="-10" dirty="0" smtClean="0">
                <a:solidFill>
                  <a:srgbClr val="6FAD46"/>
                </a:solidFill>
              </a:rPr>
              <a:t>SAFE</a:t>
            </a:r>
            <a:endParaRPr sz="5250" dirty="0"/>
          </a:p>
        </p:txBody>
      </p:sp>
      <p:sp>
        <p:nvSpPr>
          <p:cNvPr id="3" name="object 3"/>
          <p:cNvSpPr txBox="1"/>
          <p:nvPr/>
        </p:nvSpPr>
        <p:spPr>
          <a:xfrm>
            <a:off x="2832100" y="2330450"/>
            <a:ext cx="7086600" cy="398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45"/>
              </a:spcBef>
            </a:pPr>
            <a:r>
              <a:rPr lang="en-GB" sz="2450" spc="-5" dirty="0">
                <a:solidFill>
                  <a:srgbClr val="002060"/>
                </a:solidFill>
                <a:cs typeface="Calibri"/>
              </a:rPr>
              <a:t>Ignorance </a:t>
            </a:r>
            <a:r>
              <a:rPr lang="en-GB" sz="2450" dirty="0">
                <a:cs typeface="Calibri"/>
              </a:rPr>
              <a:t>does not </a:t>
            </a:r>
            <a:r>
              <a:rPr lang="en-GB" sz="2450" spc="-10" dirty="0">
                <a:cs typeface="Calibri"/>
              </a:rPr>
              <a:t>protect </a:t>
            </a:r>
            <a:r>
              <a:rPr lang="en-GB" sz="2450" dirty="0">
                <a:cs typeface="Calibri"/>
              </a:rPr>
              <a:t>innocence…  but </a:t>
            </a:r>
            <a:r>
              <a:rPr lang="en-GB" sz="2450" spc="-15" dirty="0">
                <a:cs typeface="Calibri"/>
              </a:rPr>
              <a:t>may </a:t>
            </a:r>
            <a:r>
              <a:rPr lang="en-GB" sz="2450" spc="-20" dirty="0">
                <a:cs typeface="Calibri"/>
              </a:rPr>
              <a:t>make </a:t>
            </a:r>
            <a:r>
              <a:rPr lang="en-GB" sz="2450" spc="-5" dirty="0">
                <a:cs typeface="Calibri"/>
              </a:rPr>
              <a:t>children</a:t>
            </a:r>
            <a:r>
              <a:rPr lang="en-GB" sz="2450" spc="-20" dirty="0">
                <a:cs typeface="Calibri"/>
              </a:rPr>
              <a:t> </a:t>
            </a:r>
            <a:r>
              <a:rPr lang="en-GB" sz="2450" spc="-5" dirty="0">
                <a:cs typeface="Calibri"/>
              </a:rPr>
              <a:t>vulnerable.</a:t>
            </a:r>
            <a:endParaRPr lang="en-GB" sz="245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50" dirty="0">
                <a:latin typeface="Calibri"/>
                <a:cs typeface="Calibri"/>
              </a:rPr>
              <a:t>PSHE </a:t>
            </a:r>
            <a:r>
              <a:rPr sz="2450" spc="-10" dirty="0">
                <a:latin typeface="Calibri"/>
                <a:cs typeface="Calibri"/>
              </a:rPr>
              <a:t>(Personal, </a:t>
            </a:r>
            <a:r>
              <a:rPr sz="2450" dirty="0">
                <a:latin typeface="Calibri"/>
                <a:cs typeface="Calibri"/>
              </a:rPr>
              <a:t>Social, Health </a:t>
            </a:r>
            <a:r>
              <a:rPr sz="2450" spc="-10" dirty="0">
                <a:latin typeface="Calibri"/>
                <a:cs typeface="Calibri"/>
              </a:rPr>
              <a:t>Education) </a:t>
            </a:r>
            <a:r>
              <a:rPr sz="2450" dirty="0">
                <a:latin typeface="Calibri"/>
                <a:cs typeface="Calibri"/>
              </a:rPr>
              <a:t>including </a:t>
            </a:r>
            <a:r>
              <a:rPr sz="2450" spc="-5" dirty="0">
                <a:latin typeface="Calibri"/>
                <a:cs typeface="Calibri"/>
              </a:rPr>
              <a:t>Relationships </a:t>
            </a:r>
            <a:r>
              <a:rPr sz="2450" spc="-10" dirty="0">
                <a:latin typeface="Calibri"/>
                <a:cs typeface="Calibri"/>
              </a:rPr>
              <a:t>Education,  </a:t>
            </a:r>
            <a:r>
              <a:rPr sz="2450" dirty="0">
                <a:latin typeface="Calibri"/>
                <a:cs typeface="Calibri"/>
              </a:rPr>
              <a:t>Health </a:t>
            </a:r>
            <a:r>
              <a:rPr sz="2450" spc="-10" dirty="0">
                <a:latin typeface="Calibri"/>
                <a:cs typeface="Calibri"/>
              </a:rPr>
              <a:t>Education </a:t>
            </a:r>
            <a:r>
              <a:rPr sz="2450" dirty="0">
                <a:latin typeface="Calibri"/>
                <a:cs typeface="Calibri"/>
              </a:rPr>
              <a:t>and </a:t>
            </a:r>
            <a:r>
              <a:rPr sz="2450" spc="-10" dirty="0">
                <a:latin typeface="Calibri"/>
                <a:cs typeface="Calibri"/>
              </a:rPr>
              <a:t>Sex Education </a:t>
            </a:r>
            <a:r>
              <a:rPr sz="2450" dirty="0">
                <a:latin typeface="Calibri"/>
                <a:cs typeface="Calibri"/>
              </a:rPr>
              <a:t>aims </a:t>
            </a:r>
            <a:r>
              <a:rPr sz="2450" spc="-10" dirty="0">
                <a:latin typeface="Calibri"/>
                <a:cs typeface="Calibri"/>
              </a:rPr>
              <a:t>to </a:t>
            </a:r>
            <a:r>
              <a:rPr sz="2450" spc="-20" dirty="0">
                <a:latin typeface="Calibri"/>
                <a:cs typeface="Calibri"/>
              </a:rPr>
              <a:t>keep </a:t>
            </a:r>
            <a:r>
              <a:rPr sz="2450" spc="-5" dirty="0">
                <a:latin typeface="Calibri"/>
                <a:cs typeface="Calibri"/>
              </a:rPr>
              <a:t>children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safe.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 dirty="0">
              <a:latin typeface="Calibri"/>
              <a:cs typeface="Calibri"/>
            </a:endParaRPr>
          </a:p>
          <a:p>
            <a:pPr marL="12700" marR="958850">
              <a:lnSpc>
                <a:spcPct val="100400"/>
              </a:lnSpc>
              <a:spcBef>
                <a:spcPts val="5"/>
              </a:spcBef>
            </a:pPr>
            <a:r>
              <a:rPr sz="2450" spc="-40" dirty="0">
                <a:solidFill>
                  <a:srgbClr val="538234"/>
                </a:solidFill>
                <a:latin typeface="Calibri"/>
                <a:cs typeface="Calibri"/>
              </a:rPr>
              <a:t>We </a:t>
            </a:r>
            <a:r>
              <a:rPr sz="2450" spc="-5" dirty="0">
                <a:solidFill>
                  <a:srgbClr val="538234"/>
                </a:solidFill>
                <a:latin typeface="Calibri"/>
                <a:cs typeface="Calibri"/>
              </a:rPr>
              <a:t>believe we </a:t>
            </a:r>
            <a:r>
              <a:rPr sz="2450" spc="5" dirty="0">
                <a:solidFill>
                  <a:srgbClr val="538234"/>
                </a:solidFill>
                <a:latin typeface="Calibri"/>
                <a:cs typeface="Calibri"/>
              </a:rPr>
              <a:t>need </a:t>
            </a:r>
            <a:r>
              <a:rPr sz="2450" spc="-10" dirty="0">
                <a:solidFill>
                  <a:srgbClr val="538234"/>
                </a:solidFill>
                <a:latin typeface="Calibri"/>
                <a:cs typeface="Calibri"/>
              </a:rPr>
              <a:t>to </a:t>
            </a:r>
            <a:r>
              <a:rPr sz="2450" spc="-5" dirty="0">
                <a:solidFill>
                  <a:srgbClr val="538234"/>
                </a:solidFill>
                <a:latin typeface="Calibri"/>
                <a:cs typeface="Calibri"/>
              </a:rPr>
              <a:t>teach Relationships </a:t>
            </a:r>
            <a:r>
              <a:rPr sz="2450" dirty="0">
                <a:solidFill>
                  <a:srgbClr val="538234"/>
                </a:solidFill>
                <a:latin typeface="Calibri"/>
                <a:cs typeface="Calibri"/>
              </a:rPr>
              <a:t>and </a:t>
            </a:r>
            <a:r>
              <a:rPr sz="2450" spc="-10" dirty="0">
                <a:solidFill>
                  <a:srgbClr val="538234"/>
                </a:solidFill>
                <a:latin typeface="Calibri"/>
                <a:cs typeface="Calibri"/>
              </a:rPr>
              <a:t>Sex Education </a:t>
            </a:r>
            <a:r>
              <a:rPr sz="2450" dirty="0">
                <a:solidFill>
                  <a:srgbClr val="538234"/>
                </a:solidFill>
                <a:latin typeface="Calibri"/>
                <a:cs typeface="Calibri"/>
              </a:rPr>
              <a:t>which  goes further than the Science</a:t>
            </a:r>
            <a:r>
              <a:rPr sz="2450" spc="-9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538234"/>
                </a:solidFill>
                <a:latin typeface="Calibri"/>
                <a:cs typeface="Calibri"/>
              </a:rPr>
              <a:t>curriculum.</a:t>
            </a:r>
            <a:endParaRPr sz="245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0" y="841185"/>
            <a:ext cx="2133785" cy="6017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7" y="965072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4500" y="1184083"/>
            <a:ext cx="274002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dirty="0">
                <a:solidFill>
                  <a:srgbClr val="3F3F3F"/>
                </a:solidFill>
              </a:rPr>
              <a:t>Don’t</a:t>
            </a:r>
            <a:r>
              <a:rPr sz="3850" spc="-40" dirty="0">
                <a:solidFill>
                  <a:srgbClr val="3F3F3F"/>
                </a:solidFill>
              </a:rPr>
              <a:t> </a:t>
            </a:r>
            <a:r>
              <a:rPr sz="3850" spc="-30" dirty="0">
                <a:solidFill>
                  <a:srgbClr val="3F3F3F"/>
                </a:solidFill>
              </a:rPr>
              <a:t>forget…</a:t>
            </a:r>
            <a:endParaRPr sz="385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2100" y="2178050"/>
            <a:ext cx="7631430" cy="3678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solidFill>
                  <a:srgbClr val="B91A6F"/>
                </a:solidFill>
                <a:latin typeface="Calibri"/>
                <a:cs typeface="Calibri"/>
              </a:rPr>
              <a:t>We </a:t>
            </a:r>
            <a:r>
              <a:rPr sz="2800" spc="-10" dirty="0">
                <a:solidFill>
                  <a:srgbClr val="B91A6F"/>
                </a:solidFill>
                <a:latin typeface="Calibri"/>
                <a:cs typeface="Calibri"/>
              </a:rPr>
              <a:t>are educating </a:t>
            </a:r>
            <a:r>
              <a:rPr sz="2800" spc="-5" dirty="0">
                <a:solidFill>
                  <a:srgbClr val="B91A6F"/>
                </a:solidFill>
                <a:latin typeface="Calibri"/>
                <a:cs typeface="Calibri"/>
              </a:rPr>
              <a:t>children </a:t>
            </a:r>
            <a:r>
              <a:rPr sz="2800" dirty="0">
                <a:solidFill>
                  <a:srgbClr val="B91A6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B91A6F"/>
                </a:solidFill>
                <a:latin typeface="Calibri"/>
                <a:cs typeface="Calibri"/>
              </a:rPr>
              <a:t>young</a:t>
            </a:r>
            <a:r>
              <a:rPr sz="2800" spc="10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B91A6F"/>
                </a:solidFill>
                <a:latin typeface="Calibri"/>
                <a:cs typeface="Calibri"/>
              </a:rPr>
              <a:t>people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B91A6F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B91A6F"/>
                </a:solidFill>
                <a:latin typeface="Calibri"/>
                <a:cs typeface="Calibri"/>
              </a:rPr>
              <a:t>live </a:t>
            </a:r>
            <a:r>
              <a:rPr sz="2800" dirty="0">
                <a:solidFill>
                  <a:srgbClr val="B91A6F"/>
                </a:solidFill>
                <a:latin typeface="Calibri"/>
                <a:cs typeface="Calibri"/>
              </a:rPr>
              <a:t>in the </a:t>
            </a:r>
            <a:r>
              <a:rPr sz="2800" spc="-10" dirty="0">
                <a:solidFill>
                  <a:srgbClr val="B91A6F"/>
                </a:solidFill>
                <a:latin typeface="Calibri"/>
                <a:cs typeface="Calibri"/>
              </a:rPr>
              <a:t>real </a:t>
            </a:r>
            <a:r>
              <a:rPr sz="2800" spc="-5" dirty="0">
                <a:solidFill>
                  <a:srgbClr val="B91A6F"/>
                </a:solidFill>
                <a:latin typeface="Calibri"/>
                <a:cs typeface="Calibri"/>
              </a:rPr>
              <a:t>world, </a:t>
            </a:r>
            <a:r>
              <a:rPr sz="2800" dirty="0">
                <a:solidFill>
                  <a:srgbClr val="B91A6F"/>
                </a:solidFill>
                <a:latin typeface="Calibri"/>
                <a:cs typeface="Calibri"/>
              </a:rPr>
              <a:t>with all its</a:t>
            </a:r>
            <a:r>
              <a:rPr sz="2800" spc="5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B91A6F"/>
                </a:solidFill>
                <a:latin typeface="Calibri"/>
                <a:cs typeface="Calibri"/>
              </a:rPr>
              <a:t>contradictions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 marR="541020">
              <a:lnSpc>
                <a:spcPts val="2650"/>
              </a:lnSpc>
              <a:spcBef>
                <a:spcPts val="5"/>
              </a:spcBef>
            </a:pP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When it comes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to sex, </a:t>
            </a:r>
            <a:r>
              <a:rPr sz="2450" spc="-20" dirty="0">
                <a:solidFill>
                  <a:srgbClr val="467F8B"/>
                </a:solidFill>
                <a:latin typeface="Calibri"/>
                <a:cs typeface="Calibri"/>
              </a:rPr>
              <a:t>children’s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heads </a:t>
            </a:r>
            <a:r>
              <a:rPr sz="2450" spc="-15" dirty="0">
                <a:solidFill>
                  <a:srgbClr val="467F8B"/>
                </a:solidFill>
                <a:latin typeface="Calibri"/>
                <a:cs typeface="Calibri"/>
              </a:rPr>
              <a:t>are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probably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not  empty </a:t>
            </a:r>
            <a:r>
              <a:rPr sz="2450" spc="5" dirty="0">
                <a:solidFill>
                  <a:srgbClr val="467F8B"/>
                </a:solidFill>
                <a:latin typeface="Calibri"/>
                <a:cs typeface="Calibri"/>
              </a:rPr>
              <a:t>–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but they </a:t>
            </a:r>
            <a:r>
              <a:rPr sz="2450" spc="-15" dirty="0">
                <a:solidFill>
                  <a:srgbClr val="467F8B"/>
                </a:solidFill>
                <a:latin typeface="Calibri"/>
                <a:cs typeface="Calibri"/>
              </a:rPr>
              <a:t>may </a:t>
            </a:r>
            <a:r>
              <a:rPr sz="2450" spc="5" dirty="0">
                <a:solidFill>
                  <a:srgbClr val="467F8B"/>
                </a:solidFill>
                <a:latin typeface="Calibri"/>
                <a:cs typeface="Calibri"/>
              </a:rPr>
              <a:t>be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full of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myths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and</a:t>
            </a:r>
            <a:r>
              <a:rPr sz="2450" spc="-110" dirty="0">
                <a:solidFill>
                  <a:srgbClr val="467F8B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half-truths</a:t>
            </a:r>
            <a:endParaRPr sz="2450" dirty="0">
              <a:latin typeface="Calibri"/>
              <a:cs typeface="Calibri"/>
            </a:endParaRPr>
          </a:p>
          <a:p>
            <a:pPr marL="12700" marR="5080">
              <a:lnSpc>
                <a:spcPts val="2650"/>
              </a:lnSpc>
              <a:spcBef>
                <a:spcPts val="1405"/>
              </a:spcBef>
            </a:pPr>
            <a:r>
              <a:rPr sz="2450" spc="-40" dirty="0">
                <a:solidFill>
                  <a:srgbClr val="467F8B"/>
                </a:solidFill>
                <a:latin typeface="Calibri"/>
                <a:cs typeface="Calibri"/>
              </a:rPr>
              <a:t>We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mustn’t let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our adult knowledge of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relationships </a:t>
            </a:r>
            <a:r>
              <a:rPr sz="2450" spc="5" dirty="0">
                <a:solidFill>
                  <a:srgbClr val="467F8B"/>
                </a:solidFill>
                <a:latin typeface="Calibri"/>
                <a:cs typeface="Calibri"/>
              </a:rPr>
              <a:t>and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sex  prevent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us seeing things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from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a </a:t>
            </a:r>
            <a:r>
              <a:rPr sz="2450" spc="-20" dirty="0">
                <a:solidFill>
                  <a:srgbClr val="467F8B"/>
                </a:solidFill>
                <a:latin typeface="Calibri"/>
                <a:cs typeface="Calibri"/>
              </a:rPr>
              <a:t>child’s</a:t>
            </a:r>
            <a:r>
              <a:rPr sz="2450" spc="-95" dirty="0">
                <a:solidFill>
                  <a:srgbClr val="467F8B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perspective</a:t>
            </a:r>
            <a:endParaRPr sz="2450" dirty="0">
              <a:latin typeface="Calibri"/>
              <a:cs typeface="Calibri"/>
            </a:endParaRPr>
          </a:p>
          <a:p>
            <a:pPr marL="12700" marR="78740">
              <a:lnSpc>
                <a:spcPts val="2650"/>
              </a:lnSpc>
              <a:spcBef>
                <a:spcPts val="1395"/>
              </a:spcBef>
            </a:pPr>
            <a:r>
              <a:rPr sz="2450" spc="5" dirty="0">
                <a:solidFill>
                  <a:srgbClr val="467F8B"/>
                </a:solidFill>
                <a:latin typeface="Calibri"/>
                <a:cs typeface="Calibri"/>
              </a:rPr>
              <a:t>Our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focus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should </a:t>
            </a:r>
            <a:r>
              <a:rPr sz="2450" spc="5" dirty="0">
                <a:solidFill>
                  <a:srgbClr val="467F8B"/>
                </a:solidFill>
                <a:latin typeface="Calibri"/>
                <a:cs typeface="Calibri"/>
              </a:rPr>
              <a:t>be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on building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healthy attitudes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and 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positive relationships, </a:t>
            </a:r>
            <a:r>
              <a:rPr sz="2450" dirty="0">
                <a:solidFill>
                  <a:srgbClr val="467F8B"/>
                </a:solidFill>
                <a:latin typeface="Calibri"/>
                <a:cs typeface="Calibri"/>
              </a:rPr>
              <a:t>not </a:t>
            </a:r>
            <a:r>
              <a:rPr sz="2450" spc="-5" dirty="0">
                <a:solidFill>
                  <a:srgbClr val="467F8B"/>
                </a:solidFill>
                <a:latin typeface="Calibri"/>
                <a:cs typeface="Calibri"/>
              </a:rPr>
              <a:t>just fighting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off perceived</a:t>
            </a:r>
            <a:r>
              <a:rPr sz="2450" spc="-20" dirty="0">
                <a:solidFill>
                  <a:srgbClr val="467F8B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467F8B"/>
                </a:solidFill>
                <a:latin typeface="Calibri"/>
                <a:cs typeface="Calibri"/>
              </a:rPr>
              <a:t>threats</a:t>
            </a:r>
            <a:endParaRPr sz="245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8" y="1008690"/>
            <a:ext cx="2133785" cy="601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5" y="1184083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7" y="1807393"/>
            <a:ext cx="3994781" cy="541097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524845"/>
            <a:ext cx="6477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0D0D0D"/>
                </a:solidFill>
              </a:rPr>
              <a:t>Schools </a:t>
            </a:r>
            <a:r>
              <a:rPr sz="3500" spc="-10" dirty="0">
                <a:solidFill>
                  <a:srgbClr val="0D0D0D"/>
                </a:solidFill>
              </a:rPr>
              <a:t>must comply </a:t>
            </a:r>
            <a:r>
              <a:rPr sz="3500" dirty="0">
                <a:solidFill>
                  <a:srgbClr val="0D0D0D"/>
                </a:solidFill>
              </a:rPr>
              <a:t>with The </a:t>
            </a:r>
            <a:r>
              <a:rPr sz="3500" spc="-5" dirty="0">
                <a:solidFill>
                  <a:srgbClr val="0D0D0D"/>
                </a:solidFill>
              </a:rPr>
              <a:t>Equalities </a:t>
            </a:r>
            <a:r>
              <a:rPr sz="3500" dirty="0">
                <a:solidFill>
                  <a:srgbClr val="0D0D0D"/>
                </a:solidFill>
              </a:rPr>
              <a:t>Act</a:t>
            </a:r>
            <a:r>
              <a:rPr sz="3500" spc="65" dirty="0">
                <a:solidFill>
                  <a:srgbClr val="0D0D0D"/>
                </a:solidFill>
              </a:rPr>
              <a:t> </a:t>
            </a:r>
            <a:r>
              <a:rPr sz="3500" dirty="0">
                <a:solidFill>
                  <a:srgbClr val="0D0D0D"/>
                </a:solidFill>
              </a:rPr>
              <a:t>2010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4941707" y="1887727"/>
            <a:ext cx="5063490" cy="43021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13360" marR="137795" indent="-201295">
              <a:lnSpc>
                <a:spcPct val="91200"/>
              </a:lnSpc>
              <a:spcBef>
                <a:spcPts val="365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‘Schools must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not unlawfully 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discriminate </a:t>
            </a:r>
            <a:r>
              <a:rPr sz="2250" spc="-5" dirty="0">
                <a:solidFill>
                  <a:srgbClr val="3F3F3F"/>
                </a:solidFill>
                <a:latin typeface="Calibri"/>
                <a:cs typeface="Calibri"/>
              </a:rPr>
              <a:t>against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pupils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because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of  their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age,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sex, race, </a:t>
            </a:r>
            <a:r>
              <a:rPr sz="2250" spc="-10" dirty="0">
                <a:solidFill>
                  <a:srgbClr val="3F3F3F"/>
                </a:solidFill>
                <a:latin typeface="Calibri"/>
                <a:cs typeface="Calibri"/>
              </a:rPr>
              <a:t>disability,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religion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or  </a:t>
            </a:r>
            <a:r>
              <a:rPr sz="2250" spc="-15" dirty="0">
                <a:solidFill>
                  <a:srgbClr val="3F3F3F"/>
                </a:solidFill>
                <a:latin typeface="Calibri"/>
                <a:cs typeface="Calibri"/>
              </a:rPr>
              <a:t>belief,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gender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reassignment…or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sexual 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orientation (protected</a:t>
            </a:r>
            <a:r>
              <a:rPr sz="225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characteristics)</a:t>
            </a:r>
            <a:endParaRPr sz="2250" dirty="0">
              <a:latin typeface="Calibri"/>
              <a:cs typeface="Calibri"/>
            </a:endParaRPr>
          </a:p>
          <a:p>
            <a:pPr marL="213360" marR="5080" indent="-201295" algn="just">
              <a:lnSpc>
                <a:spcPct val="91200"/>
              </a:lnSpc>
              <a:spcBef>
                <a:spcPts val="1920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‘Schools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should </a:t>
            </a:r>
            <a:r>
              <a:rPr sz="2250" spc="15" dirty="0">
                <a:solidFill>
                  <a:srgbClr val="3F3F3F"/>
                </a:solidFill>
                <a:latin typeface="Calibri"/>
                <a:cs typeface="Calibri"/>
              </a:rPr>
              <a:t>be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alive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issues such as 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everyday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sexism, </a:t>
            </a:r>
            <a:r>
              <a:rPr sz="2250" spc="-15" dirty="0">
                <a:solidFill>
                  <a:srgbClr val="3F3F3F"/>
                </a:solidFill>
                <a:latin typeface="Calibri"/>
                <a:cs typeface="Calibri"/>
              </a:rPr>
              <a:t>misogyny,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homophobia  and gender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stereotypes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250" spc="-15" dirty="0">
                <a:solidFill>
                  <a:srgbClr val="3F3F3F"/>
                </a:solidFill>
                <a:latin typeface="Calibri"/>
                <a:cs typeface="Calibri"/>
              </a:rPr>
              <a:t>take</a:t>
            </a:r>
            <a:r>
              <a:rPr sz="2250" spc="-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positive 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action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build a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culture where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these </a:t>
            </a:r>
            <a:r>
              <a:rPr sz="2250" spc="-5" dirty="0">
                <a:solidFill>
                  <a:srgbClr val="3F3F3F"/>
                </a:solidFill>
                <a:latin typeface="Calibri"/>
                <a:cs typeface="Calibri"/>
              </a:rPr>
              <a:t>are 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not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3F3F3F"/>
                </a:solidFill>
                <a:latin typeface="Calibri"/>
                <a:cs typeface="Calibri"/>
              </a:rPr>
              <a:t>tolerated’</a:t>
            </a:r>
            <a:endParaRPr sz="2250" dirty="0">
              <a:latin typeface="Calibri"/>
              <a:cs typeface="Calibri"/>
            </a:endParaRPr>
          </a:p>
          <a:p>
            <a:pPr marL="12700" marR="271145">
              <a:lnSpc>
                <a:spcPts val="2460"/>
              </a:lnSpc>
              <a:spcBef>
                <a:spcPts val="1975"/>
              </a:spcBef>
            </a:pP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PSHE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250" spc="-20" dirty="0">
                <a:solidFill>
                  <a:srgbClr val="3F3F3F"/>
                </a:solidFill>
                <a:latin typeface="Calibri"/>
                <a:cs typeface="Calibri"/>
              </a:rPr>
              <a:t>key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part of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this.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All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children </a:t>
            </a:r>
            <a:r>
              <a:rPr sz="2250" spc="-5" dirty="0">
                <a:solidFill>
                  <a:srgbClr val="3F3F3F"/>
                </a:solidFill>
                <a:latin typeface="Calibri"/>
                <a:cs typeface="Calibri"/>
              </a:rPr>
              <a:t>are  </a:t>
            </a:r>
            <a:r>
              <a:rPr sz="2250" spc="5" dirty="0">
                <a:solidFill>
                  <a:srgbClr val="3F3F3F"/>
                </a:solidFill>
                <a:latin typeface="Calibri"/>
                <a:cs typeface="Calibri"/>
              </a:rPr>
              <a:t>valued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2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250" spc="10" dirty="0">
                <a:solidFill>
                  <a:srgbClr val="3F3F3F"/>
                </a:solidFill>
                <a:latin typeface="Calibri"/>
                <a:cs typeface="Calibri"/>
              </a:rPr>
              <a:t>included.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4823">
            <a:off x="809530" y="2626984"/>
            <a:ext cx="3037881" cy="3817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48" y="241877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4098" y="349250"/>
            <a:ext cx="2562997" cy="253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1395" y="473483"/>
            <a:ext cx="4866505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3740150" algn="l"/>
                <a:tab pos="5232400" algn="l"/>
              </a:tabLst>
            </a:pPr>
            <a:r>
              <a:rPr spc="-5" dirty="0">
                <a:solidFill>
                  <a:srgbClr val="000000"/>
                </a:solidFill>
              </a:rPr>
              <a:t>A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d</a:t>
            </a:r>
            <a:r>
              <a:rPr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</a:rPr>
              <a:t>t</a:t>
            </a:r>
            <a:r>
              <a:rPr spc="5" dirty="0">
                <a:solidFill>
                  <a:srgbClr val="000000"/>
                </a:solidFill>
              </a:rPr>
              <a:t>h</a:t>
            </a:r>
            <a:r>
              <a:rPr dirty="0">
                <a:solidFill>
                  <a:srgbClr val="000000"/>
                </a:solidFill>
              </a:rPr>
              <a:t>e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spc="-15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w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 err="1">
                <a:solidFill>
                  <a:srgbClr val="000000"/>
                </a:solidFill>
              </a:rPr>
              <a:t>O</a:t>
            </a:r>
            <a:r>
              <a:rPr spc="-45" dirty="0" err="1">
                <a:solidFill>
                  <a:srgbClr val="000000"/>
                </a:solidFill>
              </a:rPr>
              <a:t>f</a:t>
            </a:r>
            <a:r>
              <a:rPr spc="-35" dirty="0" err="1">
                <a:solidFill>
                  <a:srgbClr val="000000"/>
                </a:solidFill>
              </a:rPr>
              <a:t>s</a:t>
            </a:r>
            <a:r>
              <a:rPr spc="-40" dirty="0" err="1">
                <a:solidFill>
                  <a:srgbClr val="000000"/>
                </a:solidFill>
              </a:rPr>
              <a:t>t</a:t>
            </a:r>
            <a:r>
              <a:rPr dirty="0" err="1">
                <a:solidFill>
                  <a:srgbClr val="000000"/>
                </a:solidFill>
              </a:rPr>
              <a:t>ed</a:t>
            </a:r>
            <a:r>
              <a:rPr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" dirty="0" err="1" smtClean="0">
                <a:solidFill>
                  <a:srgbClr val="000000"/>
                </a:solidFill>
              </a:rPr>
              <a:t>f</a:t>
            </a:r>
            <a:r>
              <a:rPr dirty="0" err="1" smtClean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pc="-5" dirty="0" err="1" smtClean="0">
                <a:solidFill>
                  <a:srgbClr val="000000"/>
                </a:solidFill>
              </a:rPr>
              <a:t>m</a:t>
            </a:r>
            <a:r>
              <a:rPr spc="-15" dirty="0" err="1" smtClean="0">
                <a:solidFill>
                  <a:srgbClr val="000000"/>
                </a:solidFill>
              </a:rPr>
              <a:t>e</a:t>
            </a:r>
            <a:r>
              <a:rPr spc="-35" dirty="0" err="1" smtClean="0">
                <a:solidFill>
                  <a:srgbClr val="000000"/>
                </a:solidFill>
              </a:rPr>
              <a:t>w</a:t>
            </a:r>
            <a:r>
              <a:rPr spc="-5" dirty="0" err="1" smtClean="0">
                <a:solidFill>
                  <a:srgbClr val="000000"/>
                </a:solidFill>
              </a:rPr>
              <a:t>o</a:t>
            </a:r>
            <a:r>
              <a:rPr dirty="0" err="1" smtClean="0">
                <a:solidFill>
                  <a:srgbClr val="000000"/>
                </a:solidFill>
              </a:rPr>
              <a:t>r</a:t>
            </a:r>
            <a:r>
              <a:rPr lang="en-GB" dirty="0" smtClean="0">
                <a:solidFill>
                  <a:srgbClr val="000000"/>
                </a:solidFill>
              </a:rPr>
              <a:t>k </a:t>
            </a:r>
            <a:r>
              <a:rPr spc="5" dirty="0" smtClean="0">
                <a:solidFill>
                  <a:srgbClr val="000000"/>
                </a:solidFill>
              </a:rPr>
              <a:t>(</a:t>
            </a:r>
            <a:r>
              <a:rPr spc="-5" dirty="0" smtClean="0">
                <a:solidFill>
                  <a:srgbClr val="000000"/>
                </a:solidFill>
              </a:rPr>
              <a:t>2019</a:t>
            </a:r>
            <a:r>
              <a:rPr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5242438" y="5134355"/>
            <a:ext cx="2837815" cy="381000"/>
          </a:xfrm>
          <a:custGeom>
            <a:avLst/>
            <a:gdLst/>
            <a:ahLst/>
            <a:cxnLst/>
            <a:rect l="l" t="t" r="r" b="b"/>
            <a:pathLst>
              <a:path w="2837815" h="381000">
                <a:moveTo>
                  <a:pt x="0" y="0"/>
                </a:moveTo>
                <a:lnTo>
                  <a:pt x="0" y="381000"/>
                </a:lnTo>
                <a:lnTo>
                  <a:pt x="2837688" y="381000"/>
                </a:lnTo>
                <a:lnTo>
                  <a:pt x="28376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9457" y="2180334"/>
            <a:ext cx="4676140" cy="3893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10"/>
              </a:spcBef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Judgements:</a:t>
            </a:r>
            <a:endParaRPr sz="2450" dirty="0">
              <a:latin typeface="Calibri"/>
              <a:cs typeface="Calibri"/>
            </a:endParaRPr>
          </a:p>
          <a:p>
            <a:pPr marL="531495" indent="-40132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531495" algn="l"/>
                <a:tab pos="532130" algn="l"/>
              </a:tabLst>
            </a:pP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Overall effectiveness</a:t>
            </a:r>
            <a:r>
              <a:rPr sz="2450" spc="-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endParaRPr sz="2450" dirty="0">
              <a:latin typeface="Calibri"/>
              <a:cs typeface="Calibri"/>
            </a:endParaRPr>
          </a:p>
          <a:p>
            <a:pPr marL="531495" indent="-401320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531495" algn="l"/>
                <a:tab pos="532130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x4 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key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judgements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…</a:t>
            </a:r>
            <a:endParaRPr sz="2450" dirty="0">
              <a:latin typeface="Calibri"/>
              <a:cs typeface="Calibri"/>
            </a:endParaRPr>
          </a:p>
          <a:p>
            <a:pPr marL="982344" lvl="1" indent="-451484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982344" algn="l"/>
                <a:tab pos="982980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Quality of</a:t>
            </a:r>
            <a:r>
              <a:rPr sz="245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education</a:t>
            </a:r>
            <a:endParaRPr sz="2450" dirty="0">
              <a:latin typeface="Calibri"/>
              <a:cs typeface="Calibri"/>
            </a:endParaRPr>
          </a:p>
          <a:p>
            <a:pPr marL="982344" lvl="1" indent="-451484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982344" algn="l"/>
                <a:tab pos="982980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Behaviour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45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attitude</a:t>
            </a:r>
            <a:endParaRPr sz="2450" dirty="0">
              <a:latin typeface="Calibri"/>
              <a:cs typeface="Calibri"/>
            </a:endParaRPr>
          </a:p>
          <a:p>
            <a:pPr marL="982344" lvl="1" indent="-451484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982344" algn="l"/>
                <a:tab pos="982980" algn="l"/>
              </a:tabLst>
            </a:pP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Personal</a:t>
            </a:r>
            <a:r>
              <a:rPr sz="245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development</a:t>
            </a:r>
            <a:endParaRPr sz="2450" dirty="0">
              <a:latin typeface="Calibri"/>
              <a:cs typeface="Calibri"/>
            </a:endParaRPr>
          </a:p>
          <a:p>
            <a:pPr marL="982344" lvl="1" indent="-451484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982344" algn="l"/>
                <a:tab pos="982980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Leadership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45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management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605" y="1965960"/>
            <a:ext cx="3243580" cy="4582795"/>
          </a:xfrm>
          <a:custGeom>
            <a:avLst/>
            <a:gdLst/>
            <a:ahLst/>
            <a:cxnLst/>
            <a:rect l="l" t="t" r="r" b="b"/>
            <a:pathLst>
              <a:path w="3243579" h="4582795">
                <a:moveTo>
                  <a:pt x="3243069" y="4581144"/>
                </a:moveTo>
                <a:lnTo>
                  <a:pt x="3243069" y="3048"/>
                </a:lnTo>
                <a:lnTo>
                  <a:pt x="3241545" y="0"/>
                </a:lnTo>
                <a:lnTo>
                  <a:pt x="1524" y="0"/>
                </a:lnTo>
                <a:lnTo>
                  <a:pt x="0" y="3048"/>
                </a:lnTo>
                <a:lnTo>
                  <a:pt x="0" y="4581144"/>
                </a:lnTo>
                <a:lnTo>
                  <a:pt x="1524" y="4582668"/>
                </a:lnTo>
                <a:lnTo>
                  <a:pt x="4572" y="45826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235449" y="9144"/>
                </a:lnTo>
                <a:lnTo>
                  <a:pt x="3235449" y="4572"/>
                </a:lnTo>
                <a:lnTo>
                  <a:pt x="3238497" y="9144"/>
                </a:lnTo>
                <a:lnTo>
                  <a:pt x="3238497" y="4582668"/>
                </a:lnTo>
                <a:lnTo>
                  <a:pt x="3241545" y="4582668"/>
                </a:lnTo>
                <a:lnTo>
                  <a:pt x="3243069" y="4581144"/>
                </a:lnTo>
                <a:close/>
              </a:path>
              <a:path w="3243579" h="45827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3579" h="4582795">
                <a:moveTo>
                  <a:pt x="9144" y="457504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4575048"/>
                </a:lnTo>
                <a:lnTo>
                  <a:pt x="9144" y="4575048"/>
                </a:lnTo>
                <a:close/>
              </a:path>
              <a:path w="3243579" h="4582795">
                <a:moveTo>
                  <a:pt x="3238497" y="4575048"/>
                </a:moveTo>
                <a:lnTo>
                  <a:pt x="4572" y="4575048"/>
                </a:lnTo>
                <a:lnTo>
                  <a:pt x="9144" y="4579620"/>
                </a:lnTo>
                <a:lnTo>
                  <a:pt x="9144" y="4582668"/>
                </a:lnTo>
                <a:lnTo>
                  <a:pt x="3235449" y="4582668"/>
                </a:lnTo>
                <a:lnTo>
                  <a:pt x="3235449" y="4579620"/>
                </a:lnTo>
                <a:lnTo>
                  <a:pt x="3238497" y="4575048"/>
                </a:lnTo>
                <a:close/>
              </a:path>
              <a:path w="3243579" h="4582795">
                <a:moveTo>
                  <a:pt x="9144" y="4582668"/>
                </a:moveTo>
                <a:lnTo>
                  <a:pt x="9144" y="4579620"/>
                </a:lnTo>
                <a:lnTo>
                  <a:pt x="4572" y="4575048"/>
                </a:lnTo>
                <a:lnTo>
                  <a:pt x="4572" y="4582668"/>
                </a:lnTo>
                <a:lnTo>
                  <a:pt x="9144" y="4582668"/>
                </a:lnTo>
                <a:close/>
              </a:path>
              <a:path w="3243579" h="4582795">
                <a:moveTo>
                  <a:pt x="3238497" y="9144"/>
                </a:moveTo>
                <a:lnTo>
                  <a:pt x="3235449" y="4572"/>
                </a:lnTo>
                <a:lnTo>
                  <a:pt x="3235449" y="9144"/>
                </a:lnTo>
                <a:lnTo>
                  <a:pt x="3238497" y="9144"/>
                </a:lnTo>
                <a:close/>
              </a:path>
              <a:path w="3243579" h="4582795">
                <a:moveTo>
                  <a:pt x="3238497" y="4575048"/>
                </a:moveTo>
                <a:lnTo>
                  <a:pt x="3238497" y="9144"/>
                </a:lnTo>
                <a:lnTo>
                  <a:pt x="3235449" y="9144"/>
                </a:lnTo>
                <a:lnTo>
                  <a:pt x="3235449" y="4575048"/>
                </a:lnTo>
                <a:lnTo>
                  <a:pt x="3238497" y="4575048"/>
                </a:lnTo>
                <a:close/>
              </a:path>
              <a:path w="3243579" h="4582795">
                <a:moveTo>
                  <a:pt x="3238497" y="4582668"/>
                </a:moveTo>
                <a:lnTo>
                  <a:pt x="3238497" y="4575048"/>
                </a:lnTo>
                <a:lnTo>
                  <a:pt x="3235449" y="4579620"/>
                </a:lnTo>
                <a:lnTo>
                  <a:pt x="3235449" y="4582668"/>
                </a:lnTo>
                <a:lnTo>
                  <a:pt x="3238497" y="458266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9" y="1887195"/>
            <a:ext cx="3336246" cy="476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314367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3265" y="859790"/>
            <a:ext cx="5821045" cy="10414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70"/>
              </a:spcBef>
            </a:pPr>
            <a:r>
              <a:rPr sz="3500" b="0" spc="-25" dirty="0">
                <a:solidFill>
                  <a:srgbClr val="B91A6F"/>
                </a:solidFill>
                <a:latin typeface="Calibri"/>
                <a:cs typeface="Calibri"/>
              </a:rPr>
              <a:t>So, </a:t>
            </a:r>
            <a:r>
              <a:rPr sz="3500" b="0" spc="-10" dirty="0">
                <a:solidFill>
                  <a:srgbClr val="B91A6F"/>
                </a:solidFill>
                <a:latin typeface="Calibri"/>
                <a:cs typeface="Calibri"/>
              </a:rPr>
              <a:t>what, where, </a:t>
            </a:r>
            <a:r>
              <a:rPr sz="3500" b="0" spc="-5" dirty="0">
                <a:solidFill>
                  <a:srgbClr val="B91A6F"/>
                </a:solidFill>
                <a:latin typeface="Calibri"/>
                <a:cs typeface="Calibri"/>
              </a:rPr>
              <a:t>when and </a:t>
            </a:r>
            <a:r>
              <a:rPr sz="3500" b="0" spc="-10" dirty="0">
                <a:solidFill>
                  <a:srgbClr val="B91A6F"/>
                </a:solidFill>
                <a:latin typeface="Calibri"/>
                <a:cs typeface="Calibri"/>
              </a:rPr>
              <a:t>how  </a:t>
            </a:r>
            <a:r>
              <a:rPr sz="3500" b="0" spc="-5" dirty="0">
                <a:solidFill>
                  <a:srgbClr val="B91A6F"/>
                </a:solidFill>
                <a:latin typeface="Calibri"/>
                <a:cs typeface="Calibri"/>
              </a:rPr>
              <a:t>do </a:t>
            </a:r>
            <a:r>
              <a:rPr sz="3500" b="0" spc="-20" dirty="0">
                <a:solidFill>
                  <a:srgbClr val="B91A6F"/>
                </a:solidFill>
                <a:latin typeface="Calibri"/>
                <a:cs typeface="Calibri"/>
              </a:rPr>
              <a:t>we </a:t>
            </a:r>
            <a:r>
              <a:rPr sz="3500" b="0" spc="-5" dirty="0">
                <a:solidFill>
                  <a:srgbClr val="B91A6F"/>
                </a:solidFill>
                <a:latin typeface="Calibri"/>
                <a:cs typeface="Calibri"/>
              </a:rPr>
              <a:t>do</a:t>
            </a:r>
            <a:r>
              <a:rPr sz="3500" b="0" spc="3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3500" b="0" spc="-5" dirty="0">
                <a:solidFill>
                  <a:srgbClr val="B91A6F"/>
                </a:solidFill>
                <a:latin typeface="Calibri"/>
                <a:cs typeface="Calibri"/>
              </a:rPr>
              <a:t>this?…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7300" y="2510404"/>
            <a:ext cx="5990844" cy="400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543813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154" y="657860"/>
            <a:ext cx="6246488" cy="11990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850" b="0" dirty="0">
                <a:solidFill>
                  <a:srgbClr val="B91A6F"/>
                </a:solidFill>
                <a:latin typeface="Calibri"/>
                <a:cs typeface="Calibri"/>
              </a:rPr>
              <a:t>Whole-school </a:t>
            </a:r>
            <a:r>
              <a:rPr sz="3850" b="0" spc="-5" dirty="0">
                <a:solidFill>
                  <a:srgbClr val="B91A6F"/>
                </a:solidFill>
                <a:latin typeface="Calibri"/>
                <a:cs typeface="Calibri"/>
              </a:rPr>
              <a:t>approach </a:t>
            </a:r>
            <a:r>
              <a:rPr sz="3850" b="0" spc="-15" dirty="0">
                <a:solidFill>
                  <a:srgbClr val="B91A6F"/>
                </a:solidFill>
                <a:latin typeface="Calibri"/>
                <a:cs typeface="Calibri"/>
              </a:rPr>
              <a:t>from</a:t>
            </a:r>
            <a:r>
              <a:rPr sz="3850" b="0" spc="-25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3850" b="0" spc="5" dirty="0" smtClean="0">
                <a:solidFill>
                  <a:srgbClr val="B91A6F"/>
                </a:solidFill>
                <a:latin typeface="Calibri"/>
                <a:cs typeface="Calibri"/>
              </a:rPr>
              <a:t>3-1</a:t>
            </a:r>
            <a:r>
              <a:rPr lang="en-GB" sz="3850" b="0" spc="5" dirty="0" smtClean="0">
                <a:solidFill>
                  <a:srgbClr val="B91A6F"/>
                </a:solidFill>
                <a:latin typeface="Calibri"/>
                <a:cs typeface="Calibri"/>
              </a:rPr>
              <a:t>1</a:t>
            </a:r>
            <a:endParaRPr sz="38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0130" y="2189478"/>
            <a:ext cx="2385695" cy="34988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Relationships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25" dirty="0">
                <a:solidFill>
                  <a:srgbClr val="3F3F3F"/>
                </a:solidFill>
                <a:latin typeface="Calibri"/>
                <a:cs typeface="Calibri"/>
              </a:rPr>
              <a:t>Values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Mental</a:t>
            </a:r>
            <a:r>
              <a:rPr sz="245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health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Self-esteem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Social</a:t>
            </a:r>
            <a:r>
              <a:rPr sz="24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skills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ts val="2795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Safeguarding</a:t>
            </a:r>
            <a:r>
              <a:rPr sz="2450" spc="-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inc.</a:t>
            </a:r>
            <a:endParaRPr sz="2450">
              <a:latin typeface="Calibri"/>
              <a:cs typeface="Calibri"/>
            </a:endParaRPr>
          </a:p>
          <a:p>
            <a:pPr marR="167005" algn="r">
              <a:lnSpc>
                <a:spcPts val="2795"/>
              </a:lnSpc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Internet</a:t>
            </a:r>
            <a:r>
              <a:rPr sz="2450" spc="-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safety</a:t>
            </a:r>
            <a:endParaRPr sz="2450">
              <a:latin typeface="Calibri"/>
              <a:cs typeface="Calibri"/>
            </a:endParaRPr>
          </a:p>
          <a:p>
            <a:pPr marR="177800" algn="r">
              <a:lnSpc>
                <a:spcPct val="100000"/>
              </a:lnSpc>
              <a:spcBef>
                <a:spcPts val="585"/>
              </a:spcBef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(Golden</a:t>
            </a:r>
            <a:r>
              <a:rPr sz="245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Threads)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2566" y="1231511"/>
            <a:ext cx="1938528" cy="81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555" y="2453639"/>
            <a:ext cx="3272028" cy="321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363" y="3014472"/>
            <a:ext cx="3288791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6555" y="3575303"/>
            <a:ext cx="2653283" cy="263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555" y="4140708"/>
            <a:ext cx="1688592" cy="321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555" y="4703064"/>
            <a:ext cx="1962911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363" y="5266944"/>
            <a:ext cx="1921764" cy="321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8786" y="2362200"/>
            <a:ext cx="1233170" cy="3321050"/>
          </a:xfrm>
          <a:custGeom>
            <a:avLst/>
            <a:gdLst/>
            <a:ahLst/>
            <a:cxnLst/>
            <a:rect l="l" t="t" r="r" b="b"/>
            <a:pathLst>
              <a:path w="1233170" h="3321050">
                <a:moveTo>
                  <a:pt x="1232916" y="2583180"/>
                </a:moveTo>
                <a:lnTo>
                  <a:pt x="867156" y="2583180"/>
                </a:lnTo>
                <a:lnTo>
                  <a:pt x="867156" y="0"/>
                </a:lnTo>
                <a:lnTo>
                  <a:pt x="365760" y="0"/>
                </a:lnTo>
                <a:lnTo>
                  <a:pt x="365760" y="2583180"/>
                </a:lnTo>
                <a:lnTo>
                  <a:pt x="0" y="2583180"/>
                </a:lnTo>
                <a:lnTo>
                  <a:pt x="615696" y="3320796"/>
                </a:lnTo>
                <a:lnTo>
                  <a:pt x="1232916" y="258318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326" y="269174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768" y="2600654"/>
            <a:ext cx="1995170" cy="194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50200"/>
              </a:lnSpc>
              <a:spcBef>
                <a:spcPts val="9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home  partnership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3572" y="1084579"/>
            <a:ext cx="40868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solidFill>
                  <a:srgbClr val="992086"/>
                </a:solidFill>
                <a:latin typeface="Calibri"/>
                <a:cs typeface="Calibri"/>
              </a:rPr>
              <a:t>We </a:t>
            </a:r>
            <a:r>
              <a:rPr b="0" spc="-5" dirty="0">
                <a:solidFill>
                  <a:srgbClr val="992086"/>
                </a:solidFill>
                <a:latin typeface="Calibri"/>
                <a:cs typeface="Calibri"/>
              </a:rPr>
              <a:t>aim </a:t>
            </a:r>
            <a:r>
              <a:rPr b="0" spc="-20" dirty="0">
                <a:solidFill>
                  <a:srgbClr val="992086"/>
                </a:solidFill>
                <a:latin typeface="Calibri"/>
                <a:cs typeface="Calibri"/>
              </a:rPr>
              <a:t>to inform </a:t>
            </a:r>
            <a:r>
              <a:rPr b="0" spc="-15" dirty="0">
                <a:solidFill>
                  <a:srgbClr val="992086"/>
                </a:solidFill>
                <a:latin typeface="Calibri"/>
                <a:cs typeface="Calibri"/>
              </a:rPr>
              <a:t>you</a:t>
            </a:r>
            <a:r>
              <a:rPr b="0" spc="55" dirty="0">
                <a:solidFill>
                  <a:srgbClr val="992086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992086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53572" y="2029459"/>
            <a:ext cx="5732780" cy="375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3715" marR="5080" indent="-5016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3150" spc="-25" dirty="0">
                <a:solidFill>
                  <a:srgbClr val="3F3F3F"/>
                </a:solidFill>
                <a:latin typeface="Calibri"/>
                <a:cs typeface="Calibri"/>
              </a:rPr>
              <a:t>school’s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legal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obligations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on 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Relationships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Sex</a:t>
            </a:r>
            <a:r>
              <a:rPr sz="315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Education</a:t>
            </a:r>
            <a:endParaRPr sz="3150" dirty="0">
              <a:latin typeface="Calibri"/>
              <a:cs typeface="Calibri"/>
            </a:endParaRPr>
          </a:p>
          <a:p>
            <a:pPr marL="513715">
              <a:lnSpc>
                <a:spcPct val="100000"/>
              </a:lnSpc>
              <a:spcBef>
                <a:spcPts val="50"/>
              </a:spcBef>
            </a:pPr>
            <a:r>
              <a:rPr sz="2450" dirty="0">
                <a:solidFill>
                  <a:srgbClr val="585858"/>
                </a:solidFill>
                <a:latin typeface="Calibri"/>
                <a:cs typeface="Calibri"/>
              </a:rPr>
              <a:t>(now and </a:t>
            </a:r>
            <a:r>
              <a:rPr sz="2450" spc="-10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24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n-GB" sz="2450" spc="-30" dirty="0" smtClean="0">
                <a:solidFill>
                  <a:srgbClr val="585858"/>
                </a:solidFill>
                <a:latin typeface="Calibri"/>
                <a:cs typeface="Calibri"/>
              </a:rPr>
              <a:t>September </a:t>
            </a:r>
            <a:r>
              <a:rPr sz="2450" dirty="0" smtClean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sz="2450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Calibri"/>
              <a:cs typeface="Calibri"/>
            </a:endParaRPr>
          </a:p>
          <a:p>
            <a:pPr marL="513715" indent="-5016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your rights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as a</a:t>
            </a:r>
            <a:r>
              <a:rPr sz="31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parent/carer</a:t>
            </a:r>
            <a:endParaRPr sz="3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F3F3F"/>
              </a:buClr>
              <a:buFont typeface="Arial"/>
              <a:buChar char="•"/>
            </a:pPr>
            <a:endParaRPr sz="3150" dirty="0">
              <a:latin typeface="Calibri"/>
              <a:cs typeface="Calibri"/>
            </a:endParaRPr>
          </a:p>
          <a:p>
            <a:pPr marL="513715" marR="394335" indent="-501650">
              <a:lnSpc>
                <a:spcPct val="100299"/>
              </a:lnSpc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75" dirty="0">
                <a:solidFill>
                  <a:srgbClr val="3F3F3F"/>
                </a:solidFill>
                <a:latin typeface="Calibri"/>
                <a:cs typeface="Calibri"/>
              </a:rPr>
              <a:t>how, </a:t>
            </a:r>
            <a:r>
              <a:rPr sz="3150" spc="-5" dirty="0">
                <a:solidFill>
                  <a:srgbClr val="3F3F3F"/>
                </a:solidFill>
                <a:latin typeface="Calibri"/>
                <a:cs typeface="Calibri"/>
              </a:rPr>
              <a:t>what, </a:t>
            </a:r>
            <a:r>
              <a:rPr sz="3150" spc="-20" dirty="0">
                <a:solidFill>
                  <a:srgbClr val="3F3F3F"/>
                </a:solidFill>
                <a:latin typeface="Calibri"/>
                <a:cs typeface="Calibri"/>
              </a:rPr>
              <a:t>why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and when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we 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intend </a:t>
            </a:r>
            <a:r>
              <a:rPr sz="3150" spc="-2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teach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children</a:t>
            </a:r>
            <a:endParaRPr sz="315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86" y="951290"/>
            <a:ext cx="1631932" cy="14692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768" y="2981958"/>
            <a:ext cx="1995170" cy="12230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90200"/>
              </a:lnSpc>
              <a:spcBef>
                <a:spcPts val="434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home  partnership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284" y="1293367"/>
            <a:ext cx="40868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60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b="0" spc="-5" dirty="0">
                <a:solidFill>
                  <a:srgbClr val="3F3F3F"/>
                </a:solidFill>
                <a:latin typeface="Calibri"/>
                <a:cs typeface="Calibri"/>
              </a:rPr>
              <a:t>aim </a:t>
            </a:r>
            <a:r>
              <a:rPr b="0" spc="-20" dirty="0">
                <a:solidFill>
                  <a:srgbClr val="3F3F3F"/>
                </a:solidFill>
                <a:latin typeface="Calibri"/>
                <a:cs typeface="Calibri"/>
              </a:rPr>
              <a:t>to inform </a:t>
            </a:r>
            <a:r>
              <a:rPr b="0" spc="-15" dirty="0">
                <a:solidFill>
                  <a:srgbClr val="3F3F3F"/>
                </a:solidFill>
                <a:latin typeface="Calibri"/>
                <a:cs typeface="Calibri"/>
              </a:rPr>
              <a:t>you</a:t>
            </a:r>
            <a:r>
              <a:rPr b="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F3F3F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284" y="2018791"/>
            <a:ext cx="5732780" cy="29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3715" marR="5080" indent="-501650">
              <a:lnSpc>
                <a:spcPct val="100299"/>
              </a:lnSpc>
              <a:spcBef>
                <a:spcPts val="95"/>
              </a:spcBef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3150" spc="-25" dirty="0">
                <a:solidFill>
                  <a:srgbClr val="3F3F3F"/>
                </a:solidFill>
                <a:latin typeface="Calibri"/>
                <a:cs typeface="Calibri"/>
              </a:rPr>
              <a:t>school’s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legal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obligations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on 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Relationships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Sex</a:t>
            </a:r>
            <a:r>
              <a:rPr sz="315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Education</a:t>
            </a:r>
            <a:endParaRPr sz="3150">
              <a:latin typeface="Calibri"/>
              <a:cs typeface="Calibri"/>
            </a:endParaRPr>
          </a:p>
          <a:p>
            <a:pPr marL="513715" indent="-50165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your rights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as a</a:t>
            </a:r>
            <a:r>
              <a:rPr sz="31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parent/carer</a:t>
            </a:r>
            <a:endParaRPr sz="3150">
              <a:latin typeface="Calibri"/>
              <a:cs typeface="Calibri"/>
            </a:endParaRPr>
          </a:p>
          <a:p>
            <a:pPr marL="513715" marR="394335" indent="-501650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513715" algn="l"/>
                <a:tab pos="514350" algn="l"/>
              </a:tabLst>
            </a:pPr>
            <a:r>
              <a:rPr sz="3150" spc="-75" dirty="0">
                <a:solidFill>
                  <a:srgbClr val="3F3F3F"/>
                </a:solidFill>
                <a:latin typeface="Calibri"/>
                <a:cs typeface="Calibri"/>
              </a:rPr>
              <a:t>how, </a:t>
            </a:r>
            <a:r>
              <a:rPr sz="3150" spc="-5" dirty="0">
                <a:solidFill>
                  <a:srgbClr val="3F3F3F"/>
                </a:solidFill>
                <a:latin typeface="Calibri"/>
                <a:cs typeface="Calibri"/>
              </a:rPr>
              <a:t>what, </a:t>
            </a:r>
            <a:r>
              <a:rPr sz="3150" spc="-20" dirty="0">
                <a:solidFill>
                  <a:srgbClr val="3F3F3F"/>
                </a:solidFill>
                <a:latin typeface="Calibri"/>
                <a:cs typeface="Calibri"/>
              </a:rPr>
              <a:t>why 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and when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we  </a:t>
            </a:r>
            <a:r>
              <a:rPr sz="3150" spc="-15" dirty="0">
                <a:solidFill>
                  <a:srgbClr val="3F3F3F"/>
                </a:solidFill>
                <a:latin typeface="Calibri"/>
                <a:cs typeface="Calibri"/>
              </a:rPr>
              <a:t>intend </a:t>
            </a:r>
            <a:r>
              <a:rPr sz="3150" spc="-2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teach</a:t>
            </a:r>
            <a:r>
              <a:rPr sz="3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150" spc="-10" dirty="0">
                <a:solidFill>
                  <a:srgbClr val="3F3F3F"/>
                </a:solidFill>
                <a:latin typeface="Calibri"/>
                <a:cs typeface="Calibri"/>
              </a:rPr>
              <a:t>children</a:t>
            </a:r>
            <a:endParaRPr sz="315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18" y="958850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500" y="337183"/>
            <a:ext cx="6830059" cy="10414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70"/>
              </a:spcBef>
            </a:pPr>
            <a:r>
              <a:rPr sz="3500" spc="-10" dirty="0">
                <a:solidFill>
                  <a:srgbClr val="0D0D0D"/>
                </a:solidFill>
              </a:rPr>
              <a:t>What </a:t>
            </a:r>
            <a:r>
              <a:rPr sz="3500" spc="-15" dirty="0">
                <a:solidFill>
                  <a:srgbClr val="0D0D0D"/>
                </a:solidFill>
              </a:rPr>
              <a:t>are </a:t>
            </a:r>
            <a:r>
              <a:rPr sz="3500" dirty="0">
                <a:solidFill>
                  <a:srgbClr val="0D0D0D"/>
                </a:solidFill>
              </a:rPr>
              <a:t>the </a:t>
            </a:r>
            <a:r>
              <a:rPr sz="3500" spc="-25" dirty="0">
                <a:solidFill>
                  <a:srgbClr val="0D0D0D"/>
                </a:solidFill>
              </a:rPr>
              <a:t>content </a:t>
            </a:r>
            <a:r>
              <a:rPr sz="3500" spc="-15" dirty="0">
                <a:solidFill>
                  <a:srgbClr val="0D0D0D"/>
                </a:solidFill>
              </a:rPr>
              <a:t>expectations </a:t>
            </a:r>
            <a:r>
              <a:rPr sz="3500" spc="-35" dirty="0">
                <a:solidFill>
                  <a:srgbClr val="0D0D0D"/>
                </a:solidFill>
              </a:rPr>
              <a:t>for  </a:t>
            </a:r>
            <a:r>
              <a:rPr sz="3500" spc="-10" dirty="0">
                <a:solidFill>
                  <a:srgbClr val="0D0D0D"/>
                </a:solidFill>
              </a:rPr>
              <a:t>Relationships </a:t>
            </a:r>
            <a:r>
              <a:rPr sz="3500" spc="-15" dirty="0">
                <a:solidFill>
                  <a:srgbClr val="0D0D0D"/>
                </a:solidFill>
              </a:rPr>
              <a:t>Education</a:t>
            </a:r>
            <a:r>
              <a:rPr sz="3500" spc="35" dirty="0">
                <a:solidFill>
                  <a:srgbClr val="0D0D0D"/>
                </a:solidFill>
              </a:rPr>
              <a:t> </a:t>
            </a:r>
            <a:r>
              <a:rPr sz="3500" spc="-30" dirty="0">
                <a:solidFill>
                  <a:srgbClr val="6FAD46"/>
                </a:solidFill>
              </a:rPr>
              <a:t>Primary</a:t>
            </a:r>
            <a:r>
              <a:rPr sz="3500" spc="-30" dirty="0">
                <a:solidFill>
                  <a:srgbClr val="0D0D0D"/>
                </a:solidFill>
              </a:rPr>
              <a:t>?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4941707" y="2344927"/>
            <a:ext cx="4979670" cy="28738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12420" algn="l"/>
                <a:tab pos="313055" algn="l"/>
              </a:tabLst>
            </a:pP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Families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 people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who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care for</a:t>
            </a:r>
            <a:r>
              <a:rPr sz="2450" spc="-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 smtClean="0">
                <a:solidFill>
                  <a:srgbClr val="3F3F3F"/>
                </a:solidFill>
                <a:latin typeface="Calibri"/>
                <a:cs typeface="Calibri"/>
              </a:rPr>
              <a:t>me</a:t>
            </a:r>
            <a:endParaRPr sz="2450" dirty="0" smtClean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213995" algn="l"/>
              </a:tabLst>
            </a:pPr>
            <a:r>
              <a:rPr lang="en-GB" sz="2450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 smtClean="0">
                <a:solidFill>
                  <a:srgbClr val="3F3F3F"/>
                </a:solidFill>
                <a:latin typeface="Calibri"/>
                <a:cs typeface="Calibri"/>
              </a:rPr>
              <a:t>Caring</a:t>
            </a:r>
            <a:r>
              <a:rPr sz="2450" spc="-2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 smtClean="0">
                <a:solidFill>
                  <a:srgbClr val="3F3F3F"/>
                </a:solidFill>
                <a:latin typeface="Calibri"/>
                <a:cs typeface="Calibri"/>
              </a:rPr>
              <a:t>friendships</a:t>
            </a:r>
            <a:endParaRPr lang="en-GB"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213995" algn="l"/>
              </a:tabLst>
            </a:pPr>
            <a:r>
              <a:rPr lang="en-GB" sz="24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 smtClean="0">
                <a:solidFill>
                  <a:srgbClr val="3F3F3F"/>
                </a:solidFill>
                <a:latin typeface="Calibri"/>
                <a:cs typeface="Calibri"/>
              </a:rPr>
              <a:t>Respectful</a:t>
            </a:r>
            <a:r>
              <a:rPr sz="2450" spc="-3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 smtClean="0">
                <a:solidFill>
                  <a:srgbClr val="3F3F3F"/>
                </a:solidFill>
                <a:latin typeface="Calibri"/>
                <a:cs typeface="Calibri"/>
              </a:rPr>
              <a:t>relationships</a:t>
            </a:r>
            <a:endParaRPr lang="en-GB"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213995" algn="l"/>
              </a:tabLst>
            </a:pPr>
            <a:r>
              <a:rPr lang="en-GB" sz="24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 smtClean="0">
                <a:solidFill>
                  <a:srgbClr val="3F3F3F"/>
                </a:solidFill>
                <a:latin typeface="Calibri"/>
                <a:cs typeface="Calibri"/>
              </a:rPr>
              <a:t>Online</a:t>
            </a:r>
            <a:r>
              <a:rPr sz="2450" spc="-30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 smtClean="0">
                <a:solidFill>
                  <a:srgbClr val="3F3F3F"/>
                </a:solidFill>
                <a:latin typeface="Calibri"/>
                <a:cs typeface="Calibri"/>
              </a:rPr>
              <a:t>relationships</a:t>
            </a:r>
            <a:endParaRPr lang="en-GB"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213995" algn="l"/>
              </a:tabLst>
            </a:pPr>
            <a:r>
              <a:rPr lang="en-GB" sz="24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 smtClean="0">
                <a:solidFill>
                  <a:srgbClr val="3F3F3F"/>
                </a:solidFill>
                <a:latin typeface="Calibri"/>
                <a:cs typeface="Calibri"/>
              </a:rPr>
              <a:t>Being</a:t>
            </a:r>
            <a:r>
              <a:rPr sz="2450" spc="-2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safe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1822987"/>
            <a:ext cx="3993226" cy="5413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3523">
            <a:off x="436374" y="2246364"/>
            <a:ext cx="3907875" cy="4462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5" y="283497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7729" y="501649"/>
            <a:ext cx="7288571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0D0D0D"/>
                </a:solidFill>
              </a:rPr>
              <a:t>What </a:t>
            </a:r>
            <a:r>
              <a:rPr sz="3500" spc="-15" dirty="0">
                <a:solidFill>
                  <a:srgbClr val="0D0D0D"/>
                </a:solidFill>
              </a:rPr>
              <a:t>are </a:t>
            </a:r>
            <a:r>
              <a:rPr sz="3500" dirty="0">
                <a:solidFill>
                  <a:srgbClr val="0D0D0D"/>
                </a:solidFill>
              </a:rPr>
              <a:t>the </a:t>
            </a:r>
            <a:r>
              <a:rPr sz="3500" spc="-15" dirty="0">
                <a:solidFill>
                  <a:srgbClr val="0D0D0D"/>
                </a:solidFill>
              </a:rPr>
              <a:t>expectations </a:t>
            </a:r>
            <a:r>
              <a:rPr sz="3500" spc="-35" dirty="0">
                <a:solidFill>
                  <a:srgbClr val="0D0D0D"/>
                </a:solidFill>
              </a:rPr>
              <a:t>for </a:t>
            </a:r>
            <a:r>
              <a:rPr sz="3500" spc="-5" dirty="0">
                <a:solidFill>
                  <a:srgbClr val="0D0D0D"/>
                </a:solidFill>
              </a:rPr>
              <a:t>Health</a:t>
            </a:r>
            <a:r>
              <a:rPr sz="3500" spc="145" dirty="0">
                <a:solidFill>
                  <a:srgbClr val="0D0D0D"/>
                </a:solidFill>
              </a:rPr>
              <a:t> </a:t>
            </a:r>
            <a:r>
              <a:rPr sz="3500" spc="-15" dirty="0">
                <a:solidFill>
                  <a:srgbClr val="0D0D0D"/>
                </a:solidFill>
              </a:rPr>
              <a:t>Education?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4941707" y="1919731"/>
            <a:ext cx="5328920" cy="4335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>
                <a:solidFill>
                  <a:srgbClr val="538234"/>
                </a:solidFill>
                <a:latin typeface="Calibri"/>
                <a:cs typeface="Calibri"/>
              </a:rPr>
              <a:t>Health </a:t>
            </a:r>
            <a:r>
              <a:rPr sz="2450" spc="-10" dirty="0">
                <a:solidFill>
                  <a:srgbClr val="538234"/>
                </a:solidFill>
                <a:latin typeface="Calibri"/>
                <a:cs typeface="Calibri"/>
              </a:rPr>
              <a:t>Education </a:t>
            </a:r>
            <a:r>
              <a:rPr sz="1550" spc="10" dirty="0">
                <a:solidFill>
                  <a:srgbClr val="3F3F3F"/>
                </a:solidFill>
                <a:latin typeface="Calibri"/>
                <a:cs typeface="Calibri"/>
              </a:rPr>
              <a:t>(also </a:t>
            </a:r>
            <a:r>
              <a:rPr sz="1550" spc="5" dirty="0">
                <a:solidFill>
                  <a:srgbClr val="3F3F3F"/>
                </a:solidFill>
                <a:latin typeface="Calibri"/>
                <a:cs typeface="Calibri"/>
              </a:rPr>
              <a:t>statutory from </a:t>
            </a:r>
            <a:r>
              <a:rPr sz="1550" spc="10" dirty="0">
                <a:solidFill>
                  <a:srgbClr val="3F3F3F"/>
                </a:solidFill>
                <a:latin typeface="Calibri"/>
                <a:cs typeface="Calibri"/>
              </a:rPr>
              <a:t>September</a:t>
            </a:r>
            <a:r>
              <a:rPr sz="1550" spc="-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spc="15" dirty="0" smtClean="0">
                <a:solidFill>
                  <a:srgbClr val="3F3F3F"/>
                </a:solidFill>
                <a:latin typeface="Calibri"/>
                <a:cs typeface="Calibri"/>
              </a:rPr>
              <a:t>20</a:t>
            </a:r>
            <a:r>
              <a:rPr lang="en-GB" sz="1550" spc="15" dirty="0">
                <a:solidFill>
                  <a:srgbClr val="3F3F3F"/>
                </a:solidFill>
                <a:latin typeface="Calibri"/>
                <a:cs typeface="Calibri"/>
              </a:rPr>
              <a:t>1</a:t>
            </a:r>
            <a:r>
              <a:rPr sz="1550" spc="15" dirty="0" smtClean="0">
                <a:solidFill>
                  <a:srgbClr val="3F3F3F"/>
                </a:solidFill>
                <a:latin typeface="Calibri"/>
                <a:cs typeface="Calibri"/>
              </a:rPr>
              <a:t>0</a:t>
            </a:r>
            <a:r>
              <a:rPr sz="1550" spc="15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50" dirty="0">
                <a:solidFill>
                  <a:srgbClr val="538234"/>
                </a:solidFill>
                <a:latin typeface="Calibri"/>
                <a:cs typeface="Calibri"/>
              </a:rPr>
              <a:t>includes:</a:t>
            </a:r>
            <a:endParaRPr sz="24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Mental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wellbeing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Internet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safety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1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harms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Physical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health and</a:t>
            </a:r>
            <a:r>
              <a:rPr sz="21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fitness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Healthy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eating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Drugs, alcohol and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tobacco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Health and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prevention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995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Basic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First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Aid</a:t>
            </a:r>
            <a:endParaRPr sz="21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Changing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adolescent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body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6" y="1901887"/>
            <a:ext cx="3993226" cy="5413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1" y="1919731"/>
            <a:ext cx="4919898" cy="5316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6" y="326453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100" y="502322"/>
            <a:ext cx="40919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0" dirty="0">
                <a:solidFill>
                  <a:srgbClr val="000000"/>
                </a:solidFill>
              </a:rPr>
              <a:t>Recap… Sex</a:t>
            </a:r>
            <a:r>
              <a:rPr sz="3500" spc="-10" dirty="0">
                <a:solidFill>
                  <a:srgbClr val="000000"/>
                </a:solidFill>
              </a:rPr>
              <a:t> </a:t>
            </a:r>
            <a:r>
              <a:rPr sz="3500" spc="-15" dirty="0">
                <a:solidFill>
                  <a:srgbClr val="000000"/>
                </a:solidFill>
              </a:rPr>
              <a:t>Education: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687070" y="1896035"/>
            <a:ext cx="9906000" cy="46429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ts val="3595"/>
              </a:lnSpc>
              <a:spcBef>
                <a:spcPts val="105"/>
              </a:spcBef>
              <a:tabLst>
                <a:tab pos="405130" algn="l"/>
              </a:tabLst>
            </a:pPr>
            <a:r>
              <a:rPr lang="en-GB" sz="3150" b="0" spc="-5" dirty="0" smtClean="0">
                <a:solidFill>
                  <a:srgbClr val="FF0000"/>
                </a:solidFill>
                <a:latin typeface="Calibri Light"/>
                <a:cs typeface="Calibri Light"/>
              </a:rPr>
              <a:t>The guidance says:</a:t>
            </a:r>
            <a:endParaRPr lang="en-GB" sz="3150" b="0" spc="-5" dirty="0" smtClean="0">
              <a:latin typeface="Calibri Light"/>
              <a:cs typeface="Calibri Light"/>
            </a:endParaRPr>
          </a:p>
          <a:p>
            <a:pPr marL="12065">
              <a:lnSpc>
                <a:spcPts val="3595"/>
              </a:lnSpc>
              <a:spcBef>
                <a:spcPts val="105"/>
              </a:spcBef>
              <a:tabLst>
                <a:tab pos="405130" algn="l"/>
              </a:tabLst>
            </a:pPr>
            <a:r>
              <a:rPr lang="en-GB" sz="2400" b="0" spc="-5" dirty="0" smtClean="0">
                <a:latin typeface="Calibri Light"/>
                <a:cs typeface="Calibri Light"/>
              </a:rPr>
              <a:t>Both boys and girls are prepared for the changes that  adolescence brings and drawing on knowledge of the  human life cycle set out in National Curriculum Science,  how a baby is conceived and born.</a:t>
            </a:r>
          </a:p>
          <a:p>
            <a:pPr marL="12065">
              <a:lnSpc>
                <a:spcPts val="3595"/>
              </a:lnSpc>
              <a:spcBef>
                <a:spcPts val="105"/>
              </a:spcBef>
              <a:tabLst>
                <a:tab pos="405130" algn="l"/>
              </a:tabLst>
            </a:pPr>
            <a:endParaRPr lang="en-GB" sz="3150" b="0" spc="-5" dirty="0" smtClean="0">
              <a:latin typeface="Calibri Light"/>
              <a:cs typeface="Calibri Light"/>
            </a:endParaRPr>
          </a:p>
          <a:p>
            <a:pPr marL="469265" indent="-457200">
              <a:lnSpc>
                <a:spcPts val="3595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405130" algn="l"/>
              </a:tabLst>
            </a:pPr>
            <a:r>
              <a:rPr sz="3150" b="0" spc="-5" dirty="0" smtClean="0">
                <a:latin typeface="Calibri Light"/>
                <a:cs typeface="Calibri Light"/>
              </a:rPr>
              <a:t>Puberty </a:t>
            </a:r>
            <a:r>
              <a:rPr sz="2100" b="0" dirty="0">
                <a:latin typeface="Calibri Light"/>
                <a:cs typeface="Calibri Light"/>
              </a:rPr>
              <a:t>(in </a:t>
            </a:r>
            <a:r>
              <a:rPr sz="2100" b="0" spc="-5" dirty="0">
                <a:latin typeface="Calibri Light"/>
                <a:cs typeface="Calibri Light"/>
              </a:rPr>
              <a:t>Health</a:t>
            </a:r>
            <a:r>
              <a:rPr sz="2100" b="0" spc="-20" dirty="0">
                <a:latin typeface="Calibri Light"/>
                <a:cs typeface="Calibri Light"/>
              </a:rPr>
              <a:t> </a:t>
            </a:r>
            <a:r>
              <a:rPr sz="2100" b="0" spc="-10" dirty="0">
                <a:latin typeface="Calibri Light"/>
                <a:cs typeface="Calibri Light"/>
              </a:rPr>
              <a:t>Education…statutory</a:t>
            </a:r>
            <a:r>
              <a:rPr sz="2100" b="0" spc="-10" dirty="0" smtClean="0">
                <a:latin typeface="Calibri Light"/>
                <a:cs typeface="Calibri Light"/>
              </a:rPr>
              <a:t>)</a:t>
            </a:r>
            <a:endParaRPr lang="en-GB" sz="2100" b="0" spc="-10" dirty="0" smtClean="0">
              <a:latin typeface="Calibri Light"/>
              <a:cs typeface="Calibri Light"/>
            </a:endParaRPr>
          </a:p>
          <a:p>
            <a:pPr marL="12065">
              <a:lnSpc>
                <a:spcPts val="3595"/>
              </a:lnSpc>
              <a:spcBef>
                <a:spcPts val="105"/>
              </a:spcBef>
              <a:tabLst>
                <a:tab pos="405130" algn="l"/>
              </a:tabLst>
            </a:pPr>
            <a:endParaRPr sz="2100" dirty="0">
              <a:latin typeface="Calibri Light"/>
              <a:cs typeface="Calibri Light"/>
            </a:endParaRPr>
          </a:p>
          <a:p>
            <a:pPr marL="469265" indent="-457200">
              <a:lnSpc>
                <a:spcPts val="3540"/>
              </a:lnSpc>
              <a:buFont typeface="Arial" panose="020B0604020202020204" pitchFamily="34" charset="0"/>
              <a:buChar char="•"/>
              <a:tabLst>
                <a:tab pos="405130" algn="l"/>
              </a:tabLst>
            </a:pPr>
            <a:r>
              <a:rPr sz="3150" b="0" spc="-5" dirty="0">
                <a:latin typeface="Calibri Light"/>
                <a:cs typeface="Calibri Light"/>
              </a:rPr>
              <a:t>Where </a:t>
            </a:r>
            <a:r>
              <a:rPr sz="3150" b="0" spc="5" dirty="0">
                <a:latin typeface="Calibri Light"/>
                <a:cs typeface="Calibri Light"/>
              </a:rPr>
              <a:t>do </a:t>
            </a:r>
            <a:r>
              <a:rPr sz="3150" b="0" dirty="0">
                <a:latin typeface="Calibri Light"/>
                <a:cs typeface="Calibri Light"/>
              </a:rPr>
              <a:t>babies </a:t>
            </a:r>
            <a:r>
              <a:rPr sz="3150" b="0" spc="-10" dirty="0">
                <a:latin typeface="Calibri Light"/>
                <a:cs typeface="Calibri Light"/>
              </a:rPr>
              <a:t>come </a:t>
            </a:r>
            <a:r>
              <a:rPr sz="3150" b="0" spc="-15" dirty="0">
                <a:latin typeface="Calibri Light"/>
                <a:cs typeface="Calibri Light"/>
              </a:rPr>
              <a:t>from? </a:t>
            </a:r>
            <a:endParaRPr lang="en-GB" sz="3150" b="0" spc="-15" dirty="0" smtClean="0">
              <a:latin typeface="Calibri Light"/>
              <a:cs typeface="Calibri Light"/>
            </a:endParaRPr>
          </a:p>
          <a:p>
            <a:pPr marL="12065">
              <a:lnSpc>
                <a:spcPts val="3540"/>
              </a:lnSpc>
              <a:tabLst>
                <a:tab pos="405130" algn="l"/>
              </a:tabLst>
            </a:pPr>
            <a:r>
              <a:rPr lang="en-GB" sz="3150" spc="-15" dirty="0">
                <a:latin typeface="Calibri Light"/>
                <a:cs typeface="Calibri Light"/>
              </a:rPr>
              <a:t> </a:t>
            </a:r>
            <a:r>
              <a:rPr lang="en-GB" sz="3150" spc="-15" dirty="0" smtClean="0">
                <a:latin typeface="Calibri Light"/>
                <a:cs typeface="Calibri Light"/>
              </a:rPr>
              <a:t>     	</a:t>
            </a:r>
            <a:r>
              <a:rPr lang="en-GB" sz="3150" b="0" spc="-15" dirty="0" smtClean="0">
                <a:latin typeface="Calibri Light"/>
                <a:cs typeface="Calibri Light"/>
              </a:rPr>
              <a:t> </a:t>
            </a:r>
            <a:r>
              <a:rPr lang="en-GB" sz="1750" b="0" spc="-15" dirty="0" smtClean="0">
                <a:latin typeface="Calibri Light"/>
                <a:cs typeface="Calibri Light"/>
              </a:rPr>
              <a:t>This is covered in the science curriculum (statutory)</a:t>
            </a:r>
            <a:r>
              <a:rPr lang="en-GB" sz="3150" b="0" spc="-15" dirty="0" smtClean="0">
                <a:latin typeface="Calibri Light"/>
                <a:cs typeface="Calibri Light"/>
              </a:rPr>
              <a:t> 					       </a:t>
            </a:r>
            <a:r>
              <a:rPr lang="en-GB" sz="1750" spc="-5" dirty="0" smtClean="0">
                <a:latin typeface="Calibri Light"/>
                <a:cs typeface="Calibri Light"/>
              </a:rPr>
              <a:t>J</a:t>
            </a:r>
            <a:r>
              <a:rPr sz="1750" b="0" spc="-5" dirty="0" err="1" smtClean="0">
                <a:latin typeface="Calibri Light"/>
                <a:cs typeface="Calibri Light"/>
              </a:rPr>
              <a:t>igsaw</a:t>
            </a:r>
            <a:r>
              <a:rPr lang="en-GB" sz="1750" b="0" spc="-5" dirty="0" smtClean="0">
                <a:latin typeface="Calibri Light"/>
                <a:cs typeface="Calibri Light"/>
              </a:rPr>
              <a:t> our PSHE curriculum</a:t>
            </a:r>
            <a:r>
              <a:rPr sz="1750" b="0" spc="-5" dirty="0" smtClean="0">
                <a:latin typeface="Calibri Light"/>
                <a:cs typeface="Calibri Light"/>
              </a:rPr>
              <a:t> </a:t>
            </a:r>
            <a:r>
              <a:rPr sz="1750" b="0" spc="-5" dirty="0">
                <a:latin typeface="Calibri Light"/>
                <a:cs typeface="Calibri Light"/>
              </a:rPr>
              <a:t>includes human </a:t>
            </a:r>
            <a:r>
              <a:rPr sz="1750" b="0" spc="-10" dirty="0">
                <a:latin typeface="Calibri Light"/>
                <a:cs typeface="Calibri Light"/>
              </a:rPr>
              <a:t>reproduction </a:t>
            </a:r>
            <a:r>
              <a:rPr sz="1750" b="0" spc="-5" dirty="0">
                <a:latin typeface="Calibri Light"/>
                <a:cs typeface="Calibri Light"/>
              </a:rPr>
              <a:t>in </a:t>
            </a:r>
            <a:r>
              <a:rPr sz="1750" b="0" spc="-35" dirty="0">
                <a:latin typeface="Calibri Light"/>
                <a:cs typeface="Calibri Light"/>
              </a:rPr>
              <a:t>Years </a:t>
            </a:r>
            <a:r>
              <a:rPr sz="1750" b="0" dirty="0" smtClean="0">
                <a:latin typeface="Calibri Light"/>
                <a:cs typeface="Calibri Light"/>
              </a:rPr>
              <a:t>4,5,6</a:t>
            </a:r>
            <a:r>
              <a:rPr sz="1550" spc="5" dirty="0" smtClean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01637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604"/>
            <a:ext cx="3401863" cy="60172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804" y="3175506"/>
            <a:ext cx="142049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82550" marR="5080" indent="-70485">
              <a:lnSpc>
                <a:spcPts val="3020"/>
              </a:lnSpc>
              <a:spcBef>
                <a:spcPts val="490"/>
              </a:spcBef>
            </a:pPr>
            <a:r>
              <a:rPr sz="2800" b="0" spc="-10" dirty="0">
                <a:latin typeface="Century Gothic"/>
                <a:cs typeface="Century Gothic"/>
              </a:rPr>
              <a:t>P</a:t>
            </a:r>
            <a:r>
              <a:rPr sz="2800" b="0" spc="5" dirty="0">
                <a:latin typeface="Century Gothic"/>
                <a:cs typeface="Century Gothic"/>
              </a:rPr>
              <a:t>a</a:t>
            </a:r>
            <a:r>
              <a:rPr sz="2800" b="0" spc="-5" dirty="0">
                <a:latin typeface="Century Gothic"/>
                <a:cs typeface="Century Gothic"/>
              </a:rPr>
              <a:t>re</a:t>
            </a:r>
            <a:r>
              <a:rPr sz="2800" b="0" dirty="0">
                <a:latin typeface="Century Gothic"/>
                <a:cs typeface="Century Gothic"/>
              </a:rPr>
              <a:t>n</a:t>
            </a:r>
            <a:r>
              <a:rPr sz="2800" b="0" spc="-5" dirty="0">
                <a:latin typeface="Century Gothic"/>
                <a:cs typeface="Century Gothic"/>
              </a:rPr>
              <a:t>t</a:t>
            </a:r>
            <a:r>
              <a:rPr sz="2800" b="0" dirty="0">
                <a:latin typeface="Century Gothic"/>
                <a:cs typeface="Century Gothic"/>
              </a:rPr>
              <a:t>s’ </a:t>
            </a:r>
            <a:r>
              <a:rPr sz="2800" b="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rights…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284" y="1234236"/>
            <a:ext cx="5712460" cy="465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700"/>
              </a:lnSpc>
              <a:spcBef>
                <a:spcPts val="100"/>
              </a:spcBef>
            </a:pPr>
            <a:r>
              <a:rPr sz="2900" spc="-25" dirty="0">
                <a:solidFill>
                  <a:srgbClr val="252525"/>
                </a:solidFill>
                <a:latin typeface="Calibri"/>
                <a:cs typeface="Calibri"/>
              </a:rPr>
              <a:t>Parents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of primary-age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children </a:t>
            </a:r>
            <a:r>
              <a:rPr sz="2900" spc="-25" dirty="0">
                <a:solidFill>
                  <a:srgbClr val="252525"/>
                </a:solidFill>
                <a:latin typeface="Calibri"/>
                <a:cs typeface="Calibri"/>
              </a:rPr>
              <a:t>have 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right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to withdraw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their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children 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from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some or all of </a:t>
            </a:r>
            <a:r>
              <a:rPr sz="2900" spc="-25" dirty="0">
                <a:solidFill>
                  <a:srgbClr val="252525"/>
                </a:solidFill>
                <a:latin typeface="Calibri"/>
                <a:cs typeface="Calibri"/>
              </a:rPr>
              <a:t>Sex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Education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that 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is outside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the Science Curriculum, but 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not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to withdraw from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Relationships  Education,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Health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Education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or 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Science.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1907" y="5247515"/>
            <a:ext cx="1411493" cy="1393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04" y="843515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60" y="2635250"/>
            <a:ext cx="3993226" cy="465171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373" y="295784"/>
            <a:ext cx="766076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spc="-30" dirty="0">
                <a:solidFill>
                  <a:srgbClr val="0D0D0D"/>
                </a:solidFill>
              </a:rPr>
              <a:t>So, </a:t>
            </a:r>
            <a:r>
              <a:rPr sz="3500" spc="-10" dirty="0">
                <a:solidFill>
                  <a:srgbClr val="0D0D0D"/>
                </a:solidFill>
              </a:rPr>
              <a:t>what </a:t>
            </a:r>
            <a:r>
              <a:rPr sz="3500" spc="-15" dirty="0">
                <a:solidFill>
                  <a:srgbClr val="0D0D0D"/>
                </a:solidFill>
              </a:rPr>
              <a:t>can parents </a:t>
            </a:r>
            <a:r>
              <a:rPr sz="3500" spc="-10" dirty="0">
                <a:solidFill>
                  <a:srgbClr val="0D0D0D"/>
                </a:solidFill>
              </a:rPr>
              <a:t>withdraw </a:t>
            </a:r>
            <a:r>
              <a:rPr sz="3500" dirty="0">
                <a:solidFill>
                  <a:srgbClr val="0D0D0D"/>
                </a:solidFill>
              </a:rPr>
              <a:t>their </a:t>
            </a:r>
            <a:r>
              <a:rPr sz="3500" spc="-10" dirty="0">
                <a:solidFill>
                  <a:srgbClr val="0D0D0D"/>
                </a:solidFill>
              </a:rPr>
              <a:t>children</a:t>
            </a:r>
            <a:r>
              <a:rPr sz="3500" spc="125" dirty="0">
                <a:solidFill>
                  <a:srgbClr val="0D0D0D"/>
                </a:solidFill>
              </a:rPr>
              <a:t> </a:t>
            </a:r>
            <a:r>
              <a:rPr sz="3500" spc="-15" dirty="0">
                <a:solidFill>
                  <a:srgbClr val="0D0D0D"/>
                </a:solidFill>
              </a:rPr>
              <a:t>from?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774700" y="1763841"/>
            <a:ext cx="9819005" cy="46529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385"/>
              </a:spcBef>
            </a:pPr>
            <a:r>
              <a:rPr sz="3150" b="0" spc="-5" dirty="0">
                <a:solidFill>
                  <a:srgbClr val="0D0D0D"/>
                </a:solidFill>
                <a:latin typeface="Calibri Light"/>
                <a:cs typeface="Calibri Light"/>
              </a:rPr>
              <a:t>Where </a:t>
            </a:r>
            <a:r>
              <a:rPr sz="3150" b="0" spc="5" dirty="0">
                <a:solidFill>
                  <a:srgbClr val="0D0D0D"/>
                </a:solidFill>
                <a:latin typeface="Calibri Light"/>
                <a:cs typeface="Calibri Light"/>
              </a:rPr>
              <a:t>do </a:t>
            </a:r>
            <a:r>
              <a:rPr sz="3150" b="0" dirty="0">
                <a:solidFill>
                  <a:srgbClr val="0D0D0D"/>
                </a:solidFill>
                <a:latin typeface="Calibri Light"/>
                <a:cs typeface="Calibri Light"/>
              </a:rPr>
              <a:t>babies </a:t>
            </a:r>
            <a:r>
              <a:rPr sz="3150" b="0" spc="-10" dirty="0">
                <a:solidFill>
                  <a:srgbClr val="0D0D0D"/>
                </a:solidFill>
                <a:latin typeface="Calibri Light"/>
                <a:cs typeface="Calibri Light"/>
              </a:rPr>
              <a:t>come </a:t>
            </a:r>
            <a:r>
              <a:rPr sz="3150" b="0" spc="-15" dirty="0">
                <a:solidFill>
                  <a:srgbClr val="0D0D0D"/>
                </a:solidFill>
                <a:latin typeface="Calibri Light"/>
                <a:cs typeface="Calibri Light"/>
              </a:rPr>
              <a:t>from?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(if </a:t>
            </a:r>
            <a:r>
              <a:rPr sz="2350" b="0" spc="-10" dirty="0">
                <a:solidFill>
                  <a:srgbClr val="0D0D0D"/>
                </a:solidFill>
                <a:latin typeface="Calibri Light"/>
                <a:cs typeface="Calibri Light"/>
              </a:rPr>
              <a:t>covered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in </a:t>
            </a:r>
            <a:r>
              <a:rPr sz="2350" b="0" spc="-5" dirty="0">
                <a:solidFill>
                  <a:srgbClr val="0D0D0D"/>
                </a:solidFill>
                <a:latin typeface="Calibri Light"/>
                <a:cs typeface="Calibri Light"/>
              </a:rPr>
              <a:t>non-statutory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part </a:t>
            </a:r>
            <a:r>
              <a:rPr sz="2350" b="0" spc="5" dirty="0">
                <a:solidFill>
                  <a:srgbClr val="0D0D0D"/>
                </a:solidFill>
                <a:latin typeface="Calibri Light"/>
                <a:cs typeface="Calibri Light"/>
              </a:rPr>
              <a:t>of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PSHE,  but </a:t>
            </a:r>
            <a:r>
              <a:rPr sz="2350" b="0" spc="5" dirty="0">
                <a:solidFill>
                  <a:srgbClr val="0D0D0D"/>
                </a:solidFill>
                <a:latin typeface="Calibri Light"/>
                <a:cs typeface="Calibri Light"/>
              </a:rPr>
              <a:t>when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this is </a:t>
            </a:r>
            <a:r>
              <a:rPr sz="2350" b="0" spc="-10" dirty="0">
                <a:solidFill>
                  <a:srgbClr val="0D0D0D"/>
                </a:solidFill>
                <a:latin typeface="Calibri Light"/>
                <a:cs typeface="Calibri Light"/>
              </a:rPr>
              <a:t>covered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in Science </a:t>
            </a:r>
            <a:r>
              <a:rPr sz="2350" b="0" spc="-5" dirty="0">
                <a:solidFill>
                  <a:srgbClr val="0D0D0D"/>
                </a:solidFill>
                <a:latin typeface="Calibri Light"/>
                <a:cs typeface="Calibri Light"/>
              </a:rPr>
              <a:t>there </a:t>
            </a:r>
            <a:r>
              <a:rPr sz="2350" b="0" dirty="0">
                <a:solidFill>
                  <a:srgbClr val="0D0D0D"/>
                </a:solidFill>
                <a:latin typeface="Calibri Light"/>
                <a:cs typeface="Calibri Light"/>
              </a:rPr>
              <a:t>is no </a:t>
            </a:r>
            <a:r>
              <a:rPr sz="2350" b="0" spc="-15" dirty="0">
                <a:solidFill>
                  <a:srgbClr val="0D0D0D"/>
                </a:solidFill>
                <a:latin typeface="Calibri Light"/>
                <a:cs typeface="Calibri Light"/>
              </a:rPr>
              <a:t>parental </a:t>
            </a:r>
            <a:r>
              <a:rPr sz="2350" b="0" spc="-5" dirty="0">
                <a:solidFill>
                  <a:srgbClr val="0D0D0D"/>
                </a:solidFill>
                <a:latin typeface="Calibri Light"/>
                <a:cs typeface="Calibri Light"/>
              </a:rPr>
              <a:t>right to</a:t>
            </a:r>
            <a:r>
              <a:rPr sz="2350" b="0" spc="27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2350" b="0" spc="-5" dirty="0">
                <a:solidFill>
                  <a:srgbClr val="0D0D0D"/>
                </a:solidFill>
                <a:latin typeface="Calibri Light"/>
                <a:cs typeface="Calibri Light"/>
              </a:rPr>
              <a:t>withdraw)</a:t>
            </a:r>
            <a:endParaRPr sz="235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Calibri Light"/>
              <a:cs typeface="Calibri Light"/>
            </a:endParaRPr>
          </a:p>
          <a:p>
            <a:pPr marL="4573905" marR="375920" indent="-201295">
              <a:lnSpc>
                <a:spcPct val="100099"/>
              </a:lnSpc>
              <a:buFont typeface="Arial"/>
              <a:buChar char="•"/>
              <a:tabLst>
                <a:tab pos="4574540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This is the only aspect of PSHE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parents 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right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withdraw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from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as  Puberty </a:t>
            </a:r>
            <a:r>
              <a:rPr sz="2450" spc="-5" dirty="0" smtClean="0">
                <a:solidFill>
                  <a:srgbClr val="3F3F3F"/>
                </a:solidFill>
                <a:latin typeface="Calibri"/>
                <a:cs typeface="Calibri"/>
              </a:rPr>
              <a:t>work</a:t>
            </a:r>
            <a:r>
              <a:rPr lang="en-GB" sz="2450" spc="-5" dirty="0" smtClean="0">
                <a:solidFill>
                  <a:srgbClr val="3F3F3F"/>
                </a:solidFill>
                <a:latin typeface="Calibri"/>
                <a:cs typeface="Calibri"/>
              </a:rPr>
              <a:t> is in </a:t>
            </a:r>
            <a:r>
              <a:rPr lang="en-GB" sz="2450" spc="-10" dirty="0" smtClean="0">
                <a:solidFill>
                  <a:srgbClr val="3F3F3F"/>
                </a:solidFill>
                <a:latin typeface="Calibri"/>
                <a:cs typeface="Calibri"/>
              </a:rPr>
              <a:t>statutory </a:t>
            </a:r>
            <a:r>
              <a:rPr sz="2450" dirty="0" smtClean="0">
                <a:solidFill>
                  <a:srgbClr val="3F3F3F"/>
                </a:solidFill>
                <a:latin typeface="Calibri"/>
                <a:cs typeface="Calibri"/>
              </a:rPr>
              <a:t>Health 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Education</a:t>
            </a:r>
            <a:r>
              <a:rPr sz="2450" spc="-10" dirty="0" smtClean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en-GB" sz="2450" spc="-10" dirty="0" smtClean="0">
              <a:solidFill>
                <a:srgbClr val="3F3F3F"/>
              </a:solidFill>
              <a:latin typeface="Calibri"/>
              <a:cs typeface="Calibri"/>
            </a:endParaRPr>
          </a:p>
          <a:p>
            <a:pPr marL="4573905" marR="375920" indent="-201295">
              <a:lnSpc>
                <a:spcPct val="100099"/>
              </a:lnSpc>
              <a:buFont typeface="Arial"/>
              <a:buChar char="•"/>
              <a:tabLst>
                <a:tab pos="4574540" algn="l"/>
              </a:tabLst>
            </a:pPr>
            <a:r>
              <a:rPr lang="en-GB" sz="2450" spc="-10" dirty="0" smtClean="0">
                <a:solidFill>
                  <a:srgbClr val="FF0000"/>
                </a:solidFill>
                <a:latin typeface="Calibri"/>
                <a:cs typeface="Calibri"/>
              </a:rPr>
              <a:t>You will be informed when your child’s class is covering this lesson so that you can write to us to say you would like them to be withdrawn.</a:t>
            </a:r>
            <a:endParaRPr sz="245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4" y="2303021"/>
            <a:ext cx="4919898" cy="5316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295784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748394"/>
            <a:ext cx="3401863" cy="60172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363" y="3244850"/>
            <a:ext cx="1240790" cy="1992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latin typeface="Century Gothic"/>
                <a:cs typeface="Century Gothic"/>
              </a:rPr>
              <a:t>Where</a:t>
            </a:r>
            <a:endParaRPr sz="2800" dirty="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ts val="6060"/>
              </a:lnSpc>
              <a:spcBef>
                <a:spcPts val="655"/>
              </a:spcBef>
            </a:pPr>
            <a:r>
              <a:rPr sz="2800" b="0" spc="5" dirty="0">
                <a:latin typeface="Century Gothic"/>
                <a:cs typeface="Century Gothic"/>
              </a:rPr>
              <a:t>and  </a:t>
            </a:r>
            <a:r>
              <a:rPr sz="2800" b="0" spc="-40" dirty="0">
                <a:latin typeface="Century Gothic"/>
                <a:cs typeface="Century Gothic"/>
              </a:rPr>
              <a:t>W</a:t>
            </a:r>
            <a:r>
              <a:rPr sz="2800" b="0" dirty="0">
                <a:latin typeface="Century Gothic"/>
                <a:cs typeface="Century Gothic"/>
              </a:rPr>
              <a:t>hen?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3572" y="2798773"/>
            <a:ext cx="5958840" cy="1566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sz="2800" spc="-25" dirty="0">
                <a:solidFill>
                  <a:srgbClr val="3F3F3F"/>
                </a:solidFill>
                <a:latin typeface="Calibri"/>
                <a:cs typeface="Calibri"/>
              </a:rPr>
              <a:t>Would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accurate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information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at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right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age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stage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of development, coming 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from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school AND home, be a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better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way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?</a:t>
            </a:r>
            <a:endParaRPr sz="245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941109"/>
            <a:ext cx="2078916" cy="1871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394"/>
            <a:ext cx="3401863" cy="60172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14484" y="3228846"/>
            <a:ext cx="1966595" cy="7359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8915" marR="5080" indent="-196850">
              <a:lnSpc>
                <a:spcPts val="2640"/>
              </a:lnSpc>
              <a:spcBef>
                <a:spcPts val="445"/>
              </a:spcBef>
            </a:pP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nsh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ps </a:t>
            </a:r>
            <a:r>
              <a:rPr sz="2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3572" y="3056330"/>
            <a:ext cx="5885180" cy="105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3F3F3F"/>
                </a:solidFill>
                <a:latin typeface="Calibri"/>
                <a:cs typeface="Calibri"/>
              </a:rPr>
              <a:t>What </a:t>
            </a:r>
            <a:r>
              <a:rPr sz="2800" b="0" dirty="0">
                <a:solidFill>
                  <a:srgbClr val="3F3F3F"/>
                </a:solidFill>
                <a:latin typeface="Calibri"/>
                <a:cs typeface="Calibri"/>
              </a:rPr>
              <a:t>do </a:t>
            </a:r>
            <a:r>
              <a:rPr sz="2800" b="0" spc="-15" dirty="0">
                <a:solidFill>
                  <a:srgbClr val="3F3F3F"/>
                </a:solidFill>
                <a:latin typeface="Calibri"/>
                <a:cs typeface="Calibri"/>
              </a:rPr>
              <a:t>you </a:t>
            </a:r>
            <a:r>
              <a:rPr sz="2800" b="0" dirty="0">
                <a:solidFill>
                  <a:srgbClr val="3F3F3F"/>
                </a:solidFill>
                <a:latin typeface="Calibri"/>
                <a:cs typeface="Calibri"/>
              </a:rPr>
              <a:t>think </a:t>
            </a:r>
            <a:r>
              <a:rPr sz="2800" b="0" spc="-5" dirty="0">
                <a:solidFill>
                  <a:srgbClr val="3F3F3F"/>
                </a:solidFill>
                <a:latin typeface="Calibri"/>
                <a:cs typeface="Calibri"/>
              </a:rPr>
              <a:t>children </a:t>
            </a:r>
            <a:r>
              <a:rPr sz="2800" b="0" dirty="0">
                <a:solidFill>
                  <a:srgbClr val="3F3F3F"/>
                </a:solidFill>
                <a:latin typeface="Calibri"/>
                <a:cs typeface="Calibri"/>
              </a:rPr>
              <a:t>should </a:t>
            </a:r>
            <a:r>
              <a:rPr sz="2800" b="0" spc="-5" dirty="0">
                <a:solidFill>
                  <a:srgbClr val="3F3F3F"/>
                </a:solidFill>
                <a:latin typeface="Calibri"/>
                <a:cs typeface="Calibri"/>
              </a:rPr>
              <a:t>know  about relationships </a:t>
            </a:r>
            <a:r>
              <a:rPr sz="2800" b="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800" b="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3F3F3F"/>
                </a:solidFill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9" y="1111250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484" y="3228846"/>
            <a:ext cx="1966595" cy="7359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8915" marR="5080" indent="-196850">
              <a:lnSpc>
                <a:spcPts val="2640"/>
              </a:lnSpc>
              <a:spcBef>
                <a:spcPts val="445"/>
              </a:spcBef>
            </a:pP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nsh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ps </a:t>
            </a:r>
            <a:r>
              <a:rPr sz="2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6828" y="1371091"/>
            <a:ext cx="58851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solidFill>
                  <a:srgbClr val="B91A6F"/>
                </a:solidFill>
                <a:latin typeface="Calibri"/>
                <a:cs typeface="Calibri"/>
              </a:rPr>
              <a:t>What </a:t>
            </a:r>
            <a:r>
              <a:rPr sz="2800" b="0" dirty="0">
                <a:solidFill>
                  <a:srgbClr val="B91A6F"/>
                </a:solidFill>
                <a:latin typeface="Calibri"/>
                <a:cs typeface="Calibri"/>
              </a:rPr>
              <a:t>do </a:t>
            </a:r>
            <a:r>
              <a:rPr sz="2800" b="0" spc="-15" dirty="0">
                <a:solidFill>
                  <a:srgbClr val="B91A6F"/>
                </a:solidFill>
                <a:latin typeface="Calibri"/>
                <a:cs typeface="Calibri"/>
              </a:rPr>
              <a:t>you </a:t>
            </a:r>
            <a:r>
              <a:rPr sz="2800" b="0" dirty="0">
                <a:solidFill>
                  <a:srgbClr val="B91A6F"/>
                </a:solidFill>
                <a:latin typeface="Calibri"/>
                <a:cs typeface="Calibri"/>
              </a:rPr>
              <a:t>think </a:t>
            </a:r>
            <a:r>
              <a:rPr sz="2800" b="0" spc="-5" dirty="0">
                <a:solidFill>
                  <a:srgbClr val="B91A6F"/>
                </a:solidFill>
                <a:latin typeface="Calibri"/>
                <a:cs typeface="Calibri"/>
              </a:rPr>
              <a:t>children </a:t>
            </a:r>
            <a:r>
              <a:rPr sz="2800" b="0" dirty="0">
                <a:solidFill>
                  <a:srgbClr val="B91A6F"/>
                </a:solidFill>
                <a:latin typeface="Calibri"/>
                <a:cs typeface="Calibri"/>
              </a:rPr>
              <a:t>should </a:t>
            </a:r>
            <a:r>
              <a:rPr sz="2800" b="0" spc="-5" dirty="0">
                <a:solidFill>
                  <a:srgbClr val="B91A6F"/>
                </a:solidFill>
                <a:latin typeface="Calibri"/>
                <a:cs typeface="Calibri"/>
              </a:rPr>
              <a:t>know  about relationships </a:t>
            </a:r>
            <a:r>
              <a:rPr sz="2800" b="0" dirty="0">
                <a:solidFill>
                  <a:srgbClr val="B91A6F"/>
                </a:solidFill>
                <a:latin typeface="Calibri"/>
                <a:cs typeface="Calibri"/>
              </a:rPr>
              <a:t>and</a:t>
            </a:r>
            <a:r>
              <a:rPr sz="2800" b="0" spc="25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B91A6F"/>
                </a:solidFill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6828" y="2597911"/>
            <a:ext cx="5238115" cy="2867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marR="142240" indent="-451484">
              <a:lnSpc>
                <a:spcPct val="100400"/>
              </a:lnSpc>
              <a:spcBef>
                <a:spcPts val="95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What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positive, 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healthy,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caring,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safe 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relationship looks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feels</a:t>
            </a:r>
            <a:r>
              <a:rPr sz="2450" spc="-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3F3F3F"/>
                </a:solidFill>
                <a:latin typeface="Calibri"/>
                <a:cs typeface="Calibri"/>
              </a:rPr>
              <a:t>like</a:t>
            </a:r>
            <a:endParaRPr sz="2450">
              <a:latin typeface="Calibri"/>
              <a:cs typeface="Calibri"/>
            </a:endParaRPr>
          </a:p>
          <a:p>
            <a:pPr marL="463550" marR="5080" indent="-451484">
              <a:lnSpc>
                <a:spcPct val="100200"/>
              </a:lnSpc>
              <a:spcBef>
                <a:spcPts val="869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How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speak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up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get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help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when</a:t>
            </a:r>
            <a:r>
              <a:rPr sz="2450" spc="-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 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relationship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does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NOT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feel 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healthy/positive/safe</a:t>
            </a:r>
            <a:endParaRPr sz="2450">
              <a:latin typeface="Calibri"/>
              <a:cs typeface="Calibri"/>
            </a:endParaRPr>
          </a:p>
          <a:p>
            <a:pPr marL="463550" marR="294005" indent="-451484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How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make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maintain positive  relationships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6828" y="5711441"/>
            <a:ext cx="417131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>
                <a:solidFill>
                  <a:srgbClr val="7E7E7E"/>
                </a:solidFill>
                <a:latin typeface="Calibri"/>
                <a:cs typeface="Calibri"/>
              </a:rPr>
              <a:t>(Online and </a:t>
            </a:r>
            <a:r>
              <a:rPr sz="2450" spc="-5" dirty="0">
                <a:solidFill>
                  <a:srgbClr val="7E7E7E"/>
                </a:solidFill>
                <a:latin typeface="Calibri"/>
                <a:cs typeface="Calibri"/>
              </a:rPr>
              <a:t>offline</a:t>
            </a:r>
            <a:r>
              <a:rPr sz="2450" spc="-1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7E7E7E"/>
                </a:solidFill>
                <a:latin typeface="Calibri"/>
                <a:cs typeface="Calibri"/>
              </a:rPr>
              <a:t>relationships)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9" y="1142618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993" y="2624262"/>
            <a:ext cx="2617470" cy="137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105"/>
              </a:spcBef>
            </a:pPr>
            <a:r>
              <a:rPr spc="-5" dirty="0"/>
              <a:t>What</a:t>
            </a:r>
            <a:r>
              <a:rPr spc="5" dirty="0"/>
              <a:t> </a:t>
            </a:r>
            <a:r>
              <a:rPr dirty="0"/>
              <a:t>does</a:t>
            </a:r>
          </a:p>
          <a:p>
            <a:pPr marL="12700" marR="5080">
              <a:lnSpc>
                <a:spcPts val="3410"/>
              </a:lnSpc>
              <a:spcBef>
                <a:spcPts val="235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government  </a:t>
            </a:r>
            <a:r>
              <a:rPr spc="-20" dirty="0"/>
              <a:t>say </a:t>
            </a:r>
            <a:r>
              <a:rPr dirty="0"/>
              <a:t>is the</a:t>
            </a:r>
            <a:r>
              <a:rPr spc="-15" dirty="0"/>
              <a:t> </a:t>
            </a:r>
            <a:r>
              <a:rPr dirty="0"/>
              <a:t>aim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280" y="3914580"/>
            <a:ext cx="2574290" cy="9398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25"/>
              </a:spcBef>
            </a:pPr>
            <a:r>
              <a:rPr sz="315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315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5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Relationships  Education?</a:t>
            </a:r>
            <a:endParaRPr sz="315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1431" rIns="0" bIns="0" rtlCol="0">
            <a:spAutoFit/>
          </a:bodyPr>
          <a:lstStyle/>
          <a:p>
            <a:pPr marL="3021330" marR="5080">
              <a:lnSpc>
                <a:spcPts val="2650"/>
              </a:lnSpc>
              <a:spcBef>
                <a:spcPts val="439"/>
              </a:spcBef>
            </a:pPr>
            <a:r>
              <a:rPr sz="2450" b="0" spc="-30" dirty="0">
                <a:solidFill>
                  <a:srgbClr val="252525"/>
                </a:solidFill>
                <a:latin typeface="Calibri"/>
                <a:cs typeface="Calibri"/>
              </a:rPr>
              <a:t>‘Today’s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children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young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people </a:t>
            </a:r>
            <a:r>
              <a:rPr sz="2450" b="0" spc="-15" dirty="0">
                <a:solidFill>
                  <a:srgbClr val="252525"/>
                </a:solidFill>
                <a:latin typeface="Calibri"/>
                <a:cs typeface="Calibri"/>
              </a:rPr>
              <a:t>are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growing </a:t>
            </a:r>
            <a:r>
              <a:rPr sz="2450" b="0" spc="5" dirty="0">
                <a:solidFill>
                  <a:srgbClr val="252525"/>
                </a:solidFill>
                <a:latin typeface="Calibri"/>
                <a:cs typeface="Calibri"/>
              </a:rPr>
              <a:t>up 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in an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increasingly </a:t>
            </a:r>
            <a:r>
              <a:rPr sz="2450" b="0" spc="-10" dirty="0">
                <a:solidFill>
                  <a:srgbClr val="252525"/>
                </a:solidFill>
                <a:latin typeface="Calibri"/>
                <a:cs typeface="Calibri"/>
              </a:rPr>
              <a:t>complex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world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living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their  lives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seamlessly on and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offline….children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young 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people </a:t>
            </a:r>
            <a:r>
              <a:rPr sz="2450" b="0" spc="5" dirty="0">
                <a:solidFill>
                  <a:srgbClr val="252525"/>
                </a:solidFill>
                <a:latin typeface="Calibri"/>
                <a:cs typeface="Calibri"/>
              </a:rPr>
              <a:t>need </a:t>
            </a:r>
            <a:r>
              <a:rPr sz="2450" b="0" spc="-10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know how </a:t>
            </a:r>
            <a:r>
              <a:rPr sz="2450" b="0" spc="-10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2450" b="0" spc="5" dirty="0">
                <a:solidFill>
                  <a:srgbClr val="252525"/>
                </a:solidFill>
                <a:latin typeface="Calibri"/>
                <a:cs typeface="Calibri"/>
              </a:rPr>
              <a:t>be </a:t>
            </a:r>
            <a:r>
              <a:rPr sz="2450" b="0" spc="-20" dirty="0">
                <a:solidFill>
                  <a:srgbClr val="252525"/>
                </a:solidFill>
                <a:latin typeface="Calibri"/>
                <a:cs typeface="Calibri"/>
              </a:rPr>
              <a:t>safe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2450" b="0" spc="-30" dirty="0">
                <a:solidFill>
                  <a:srgbClr val="252525"/>
                </a:solidFill>
                <a:latin typeface="Calibri"/>
                <a:cs typeface="Calibri"/>
              </a:rPr>
              <a:t>healthy, 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how </a:t>
            </a:r>
            <a:r>
              <a:rPr sz="2450" b="0" spc="-10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manage their academic,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personal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and  social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lives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in a </a:t>
            </a:r>
            <a:r>
              <a:rPr sz="2450" b="0" spc="-5" dirty="0">
                <a:solidFill>
                  <a:srgbClr val="252525"/>
                </a:solidFill>
                <a:latin typeface="Calibri"/>
                <a:cs typeface="Calibri"/>
              </a:rPr>
              <a:t>positive</a:t>
            </a:r>
            <a:r>
              <a:rPr sz="2450" b="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50" b="0" dirty="0">
                <a:solidFill>
                  <a:srgbClr val="252525"/>
                </a:solidFill>
                <a:latin typeface="Calibri"/>
                <a:cs typeface="Calibri"/>
              </a:rPr>
              <a:t>way’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4591" y="4836666"/>
            <a:ext cx="5885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252525"/>
                </a:solidFill>
                <a:latin typeface="Calibri"/>
                <a:cs typeface="Calibri"/>
              </a:rPr>
              <a:t>Secretary </a:t>
            </a:r>
            <a:r>
              <a:rPr sz="2100" spc="-5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2100" spc="-15" dirty="0">
                <a:solidFill>
                  <a:srgbClr val="252525"/>
                </a:solidFill>
                <a:latin typeface="Calibri"/>
                <a:cs typeface="Calibri"/>
              </a:rPr>
              <a:t>State </a:t>
            </a:r>
            <a:r>
              <a:rPr sz="2100" spc="-20" dirty="0">
                <a:solidFill>
                  <a:srgbClr val="252525"/>
                </a:solidFill>
                <a:latin typeface="Calibri"/>
                <a:cs typeface="Calibri"/>
              </a:rPr>
              <a:t>for </a:t>
            </a:r>
            <a:r>
              <a:rPr sz="2100" spc="-15" dirty="0">
                <a:solidFill>
                  <a:srgbClr val="252525"/>
                </a:solidFill>
                <a:latin typeface="Calibri"/>
                <a:cs typeface="Calibri"/>
              </a:rPr>
              <a:t>Education… Draft </a:t>
            </a:r>
            <a:r>
              <a:rPr sz="2100" spc="-5" dirty="0">
                <a:solidFill>
                  <a:srgbClr val="252525"/>
                </a:solidFill>
                <a:latin typeface="Calibri"/>
                <a:cs typeface="Calibri"/>
              </a:rPr>
              <a:t>guidance</a:t>
            </a:r>
            <a:r>
              <a:rPr sz="21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252525"/>
                </a:solidFill>
                <a:latin typeface="Calibri"/>
                <a:cs typeface="Calibri"/>
              </a:rPr>
              <a:t>2019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0" y="1021395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6572" y="2981958"/>
            <a:ext cx="2242820" cy="12230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ct val="90200"/>
              </a:lnSpc>
              <a:spcBef>
                <a:spcPts val="434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Rela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ons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ips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6704" y="900175"/>
            <a:ext cx="263842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0" spc="-5" dirty="0">
                <a:solidFill>
                  <a:srgbClr val="3F3F3F"/>
                </a:solidFill>
                <a:latin typeface="Calibri"/>
                <a:cs typeface="Calibri"/>
              </a:rPr>
              <a:t>children </a:t>
            </a:r>
            <a:r>
              <a:rPr sz="2450" b="0" spc="5" dirty="0">
                <a:solidFill>
                  <a:srgbClr val="252525"/>
                </a:solidFill>
                <a:latin typeface="Calibri"/>
                <a:cs typeface="Calibri"/>
              </a:rPr>
              <a:t>need </a:t>
            </a:r>
            <a:r>
              <a:rPr sz="2450" b="0" spc="-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450" b="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50" b="0" spc="-15" dirty="0">
                <a:solidFill>
                  <a:srgbClr val="252525"/>
                </a:solidFill>
                <a:latin typeface="Calibri"/>
                <a:cs typeface="Calibri"/>
              </a:rPr>
              <a:t>feel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6704" y="2175763"/>
            <a:ext cx="4780280" cy="24942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spc="-10" dirty="0">
                <a:solidFill>
                  <a:srgbClr val="B91A6F"/>
                </a:solidFill>
                <a:latin typeface="Calibri"/>
                <a:cs typeface="Calibri"/>
              </a:rPr>
              <a:t>physically</a:t>
            </a:r>
            <a:r>
              <a:rPr sz="2450" spc="-3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B91A6F"/>
                </a:solidFill>
                <a:latin typeface="Calibri"/>
                <a:cs typeface="Calibri"/>
              </a:rPr>
              <a:t>safe</a:t>
            </a:r>
            <a:endParaRPr sz="24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they </a:t>
            </a:r>
            <a:r>
              <a:rPr sz="2450" spc="-15" dirty="0">
                <a:solidFill>
                  <a:srgbClr val="B91A6F"/>
                </a:solidFill>
                <a:latin typeface="Calibri"/>
                <a:cs typeface="Calibri"/>
              </a:rPr>
              <a:t>have </a:t>
            </a: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agency in their</a:t>
            </a:r>
            <a:r>
              <a:rPr sz="2450" spc="-11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B91A6F"/>
                </a:solidFill>
                <a:latin typeface="Calibri"/>
                <a:cs typeface="Calibri"/>
              </a:rPr>
              <a:t>situation</a:t>
            </a:r>
            <a:endParaRPr sz="24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in </a:t>
            </a:r>
            <a:r>
              <a:rPr sz="2450" spc="-15" dirty="0">
                <a:solidFill>
                  <a:srgbClr val="B91A6F"/>
                </a:solidFill>
                <a:latin typeface="Calibri"/>
                <a:cs typeface="Calibri"/>
              </a:rPr>
              <a:t>control </a:t>
            </a: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of their</a:t>
            </a:r>
            <a:r>
              <a:rPr sz="2450" spc="-4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emotions</a:t>
            </a:r>
            <a:endParaRPr sz="24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spc="-5" dirty="0">
                <a:solidFill>
                  <a:srgbClr val="B91A6F"/>
                </a:solidFill>
                <a:latin typeface="Calibri"/>
                <a:cs typeface="Calibri"/>
              </a:rPr>
              <a:t>valued</a:t>
            </a:r>
            <a:endParaRPr sz="24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they</a:t>
            </a:r>
            <a:r>
              <a:rPr sz="2450" spc="-30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belong</a:t>
            </a:r>
            <a:endParaRPr sz="245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450" dirty="0">
                <a:solidFill>
                  <a:srgbClr val="B91A6F"/>
                </a:solidFill>
                <a:latin typeface="Calibri"/>
                <a:cs typeface="Calibri"/>
              </a:rPr>
              <a:t>they </a:t>
            </a:r>
            <a:r>
              <a:rPr sz="2450" spc="-15" dirty="0">
                <a:solidFill>
                  <a:srgbClr val="B91A6F"/>
                </a:solidFill>
                <a:latin typeface="Calibri"/>
                <a:cs typeface="Calibri"/>
              </a:rPr>
              <a:t>are</a:t>
            </a:r>
            <a:r>
              <a:rPr sz="2450" spc="-35" dirty="0">
                <a:solidFill>
                  <a:srgbClr val="B91A6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B91A6F"/>
                </a:solidFill>
                <a:latin typeface="Calibri"/>
                <a:cs typeface="Calibri"/>
              </a:rPr>
              <a:t>worthy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6704" y="5141466"/>
            <a:ext cx="5480685" cy="1148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These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feelings 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are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largely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achieved through  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healthy,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positive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relationships…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so </a:t>
            </a:r>
            <a:r>
              <a:rPr sz="2450" b="1" spc="-5" dirty="0">
                <a:solidFill>
                  <a:srgbClr val="538234"/>
                </a:solidFill>
                <a:latin typeface="Calibri"/>
                <a:cs typeface="Calibri"/>
              </a:rPr>
              <a:t>relationships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help the learning</a:t>
            </a:r>
            <a:r>
              <a:rPr sz="245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process.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" y="898905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3400042" cy="6013703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080" y="3228846"/>
            <a:ext cx="1575435" cy="7359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520700">
              <a:lnSpc>
                <a:spcPts val="2640"/>
              </a:lnSpc>
              <a:spcBef>
                <a:spcPts val="445"/>
              </a:spcBef>
            </a:pP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Sex  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uc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5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50" spc="-5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45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9822" y="4669536"/>
            <a:ext cx="1614170" cy="326390"/>
          </a:xfrm>
          <a:custGeom>
            <a:avLst/>
            <a:gdLst/>
            <a:ahLst/>
            <a:cxnLst/>
            <a:rect l="l" t="t" r="r" b="b"/>
            <a:pathLst>
              <a:path w="1614170" h="326389">
                <a:moveTo>
                  <a:pt x="0" y="0"/>
                </a:moveTo>
                <a:lnTo>
                  <a:pt x="0" y="326136"/>
                </a:lnTo>
                <a:lnTo>
                  <a:pt x="1613916" y="326136"/>
                </a:lnTo>
                <a:lnTo>
                  <a:pt x="1613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53572" y="1093723"/>
            <a:ext cx="35648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10" dirty="0">
                <a:solidFill>
                  <a:srgbClr val="3F3F3F"/>
                </a:solidFill>
                <a:latin typeface="Calibri"/>
                <a:cs typeface="Calibri"/>
              </a:rPr>
              <a:t>Right </a:t>
            </a:r>
            <a:r>
              <a:rPr sz="2100" b="0" spc="-55" dirty="0">
                <a:solidFill>
                  <a:srgbClr val="3F3F3F"/>
                </a:solidFill>
                <a:latin typeface="Calibri"/>
                <a:cs typeface="Calibri"/>
              </a:rPr>
              <a:t>now, </a:t>
            </a:r>
            <a:r>
              <a:rPr sz="2100" b="0" spc="-10" dirty="0">
                <a:solidFill>
                  <a:srgbClr val="3F3F3F"/>
                </a:solidFill>
                <a:latin typeface="Calibri"/>
                <a:cs typeface="Calibri"/>
              </a:rPr>
              <a:t>until September</a:t>
            </a:r>
            <a:r>
              <a:rPr sz="2100" b="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3F3F3F"/>
                </a:solidFill>
                <a:latin typeface="Calibri"/>
                <a:cs typeface="Calibri"/>
              </a:rPr>
              <a:t>2020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25" dirty="0"/>
              <a:t>© </a:t>
            </a:r>
            <a:r>
              <a:rPr spc="10" dirty="0"/>
              <a:t>Jan</a:t>
            </a:r>
            <a:r>
              <a:rPr spc="-90" dirty="0"/>
              <a:t> </a:t>
            </a:r>
            <a:r>
              <a:rPr spc="10" dirty="0"/>
              <a:t>Lever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66266" y="1548384"/>
            <a:ext cx="807720" cy="32639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0"/>
              </a:lnSpc>
            </a:pP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2100" spc="-4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lly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572" y="1957831"/>
            <a:ext cx="5902960" cy="217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marR="5080" indent="-451484">
              <a:lnSpc>
                <a:spcPct val="100200"/>
              </a:lnSpc>
              <a:spcBef>
                <a:spcPts val="95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Schools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MUST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teach the Science curriculum which  includes some </a:t>
            </a:r>
            <a:r>
              <a:rPr sz="2100" spc="-25" dirty="0">
                <a:solidFill>
                  <a:srgbClr val="3F3F3F"/>
                </a:solidFill>
                <a:latin typeface="Calibri"/>
                <a:cs typeface="Calibri"/>
              </a:rPr>
              <a:t>‘sex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education’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(body parts/living  and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growing)</a:t>
            </a:r>
            <a:endParaRPr sz="2100" dirty="0">
              <a:latin typeface="Calibri"/>
              <a:cs typeface="Calibri"/>
            </a:endParaRPr>
          </a:p>
          <a:p>
            <a:pPr marL="463550" marR="284480" indent="-451484">
              <a:lnSpc>
                <a:spcPct val="100499"/>
              </a:lnSpc>
              <a:spcBef>
                <a:spcPts val="860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The DfE guidance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2000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requires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schools publish  their policy on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SRE</a:t>
            </a:r>
            <a:endParaRPr sz="2100" dirty="0">
              <a:latin typeface="Calibri"/>
              <a:cs typeface="Calibri"/>
            </a:endParaRPr>
          </a:p>
          <a:p>
            <a:pPr marL="492125">
              <a:lnSpc>
                <a:spcPct val="100000"/>
              </a:lnSpc>
              <a:spcBef>
                <a:spcPts val="880"/>
              </a:spcBef>
            </a:pP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(Sex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Relationships</a:t>
            </a:r>
            <a:r>
              <a:rPr sz="210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Education)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3572" y="4105146"/>
            <a:ext cx="6059805" cy="23374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Plus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75"/>
              </a:spcBef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The DfE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2000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guidance ‘recommends’ all schools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a 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Sex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Relationships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Education Programme</a:t>
            </a:r>
            <a:r>
              <a:rPr sz="2100" spc="1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(p9)</a:t>
            </a:r>
            <a:endParaRPr sz="2100">
              <a:latin typeface="Calibri"/>
              <a:cs typeface="Calibri"/>
            </a:endParaRPr>
          </a:p>
          <a:p>
            <a:pPr marL="413384" marR="432434">
              <a:lnSpc>
                <a:spcPct val="100499"/>
              </a:lnSpc>
              <a:spcBef>
                <a:spcPts val="430"/>
              </a:spcBef>
            </a:pPr>
            <a:r>
              <a:rPr sz="2100" i="1" spc="-5" dirty="0">
                <a:solidFill>
                  <a:srgbClr val="3F3F3F"/>
                </a:solidFill>
                <a:latin typeface="Calibri"/>
                <a:cs typeface="Calibri"/>
              </a:rPr>
              <a:t>that ensures ‘boys and girls know about puberty  and </a:t>
            </a:r>
            <a:r>
              <a:rPr sz="2100" i="1" spc="-10" dirty="0">
                <a:solidFill>
                  <a:srgbClr val="3F3F3F"/>
                </a:solidFill>
                <a:latin typeface="Calibri"/>
                <a:cs typeface="Calibri"/>
              </a:rPr>
              <a:t>how </a:t>
            </a:r>
            <a:r>
              <a:rPr sz="2100" i="1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100" i="1" spc="-10" dirty="0">
                <a:solidFill>
                  <a:srgbClr val="3F3F3F"/>
                </a:solidFill>
                <a:latin typeface="Calibri"/>
                <a:cs typeface="Calibri"/>
              </a:rPr>
              <a:t>baby </a:t>
            </a:r>
            <a:r>
              <a:rPr sz="2100" i="1" spc="-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100" i="1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3F3F3F"/>
                </a:solidFill>
                <a:latin typeface="Calibri"/>
                <a:cs typeface="Calibri"/>
              </a:rPr>
              <a:t>born’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How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schools do this is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left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up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1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them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0" y="1093723"/>
            <a:ext cx="1633870" cy="14692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0" y="1035050"/>
            <a:ext cx="3401863" cy="6017274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4813300" y="1035050"/>
            <a:ext cx="35648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2100" kern="0" dirty="0" smtClean="0">
                <a:solidFill>
                  <a:srgbClr val="3F3F3F"/>
                </a:solidFill>
                <a:latin typeface="Calibri"/>
                <a:cs typeface="Calibri"/>
              </a:rPr>
              <a:t>From September 2020</a:t>
            </a:r>
            <a:endParaRPr lang="en-GB" sz="2100" kern="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500" y="1644650"/>
            <a:ext cx="5181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The Government has set out new statutory guidance for Relationships Education, Relationships and Sex Education and Health Education.</a:t>
            </a:r>
          </a:p>
          <a:p>
            <a:endParaRPr lang="en-GB" sz="2100" dirty="0"/>
          </a:p>
          <a:p>
            <a:r>
              <a:rPr lang="en-GB" sz="2100" dirty="0" smtClean="0"/>
              <a:t>To help our school deliver this we will be using Jigsaw, which offers a whole school approach to teaching PSHE. </a:t>
            </a:r>
          </a:p>
          <a:p>
            <a:endParaRPr lang="en-GB" sz="2100" dirty="0"/>
          </a:p>
          <a:p>
            <a:r>
              <a:rPr lang="en-GB" sz="2100" dirty="0" smtClean="0"/>
              <a:t>The children will work on the same theme (puzzle piece) at the same time. There are 6 puzzle pieces which cover everything in the statutory guidance. </a:t>
            </a:r>
            <a:endParaRPr lang="en-GB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6" y="2025650"/>
            <a:ext cx="4136349" cy="531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5717167"/>
            <a:ext cx="1924050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35" y="1201774"/>
            <a:ext cx="1633870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2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1479</Words>
  <Application>Microsoft Office PowerPoint</Application>
  <PresentationFormat>Custom</PresentationFormat>
  <Paragraphs>187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Office Theme</vt:lpstr>
      <vt:lpstr>Information for parents and carers  Relationships, Health &amp; Sex Education 2020</vt:lpstr>
      <vt:lpstr>We aim to inform you of:</vt:lpstr>
      <vt:lpstr>Where and  When?</vt:lpstr>
      <vt:lpstr>What do you think children should know  about relationships and why?</vt:lpstr>
      <vt:lpstr>What do you think children should know  about relationships and why?</vt:lpstr>
      <vt:lpstr>What does the government  say is the aim</vt:lpstr>
      <vt:lpstr>children need to feel</vt:lpstr>
      <vt:lpstr>Right now, until September 2020</vt:lpstr>
      <vt:lpstr>PowerPoint Presentation</vt:lpstr>
      <vt:lpstr>What are the expectations for Science related to Sex Education?</vt:lpstr>
      <vt:lpstr>What are the expectations for Science related to Sex Education?</vt:lpstr>
      <vt:lpstr>What are the expectations for Science related to Sex Education?</vt:lpstr>
      <vt:lpstr>Today’s considerations</vt:lpstr>
      <vt:lpstr>Keeping children SAFE</vt:lpstr>
      <vt:lpstr>Don’t forget…</vt:lpstr>
      <vt:lpstr>Schools must comply with The Equalities Act 2010</vt:lpstr>
      <vt:lpstr>And the new Ofsted framework (2019)</vt:lpstr>
      <vt:lpstr>So, what, where, when and how  do we do this?…</vt:lpstr>
      <vt:lpstr>Whole-school approach from 3-11</vt:lpstr>
      <vt:lpstr>We aim to inform you of:</vt:lpstr>
      <vt:lpstr>What are the content expectations for  Relationships Education Primary?</vt:lpstr>
      <vt:lpstr>What are the expectations for Health Education?</vt:lpstr>
      <vt:lpstr>Recap… Sex Education:</vt:lpstr>
      <vt:lpstr>Parents’  rights…</vt:lpstr>
      <vt:lpstr>So, what can parents withdraw their children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RSE Presentation for Parents and Carers 2019</dc:title>
  <dc:creator>Julia Paton</dc:creator>
  <cp:lastModifiedBy>Julia Paton</cp:lastModifiedBy>
  <cp:revision>11</cp:revision>
  <dcterms:created xsi:type="dcterms:W3CDTF">2020-04-28T17:27:26Z</dcterms:created>
  <dcterms:modified xsi:type="dcterms:W3CDTF">2020-04-29T16:28:00Z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2020-04-28T00:00:00Z</vt:filetime>
  </property>
</Properties>
</file>